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2" r:id="rId3"/>
    <p:sldId id="261" r:id="rId4"/>
    <p:sldId id="260" r:id="rId5"/>
    <p:sldId id="258" r:id="rId6"/>
    <p:sldId id="267" r:id="rId7"/>
    <p:sldId id="265" r:id="rId8"/>
    <p:sldId id="268" r:id="rId9"/>
    <p:sldId id="263" r:id="rId10"/>
    <p:sldId id="259" r:id="rId11"/>
    <p:sldId id="257" r:id="rId12"/>
    <p:sldId id="269" r:id="rId13"/>
    <p:sldId id="270" r:id="rId14"/>
    <p:sldId id="271" r:id="rId15"/>
    <p:sldId id="274" r:id="rId16"/>
    <p:sldId id="273" r:id="rId17"/>
    <p:sldId id="272" r:id="rId18"/>
    <p:sldId id="275" r:id="rId19"/>
    <p:sldId id="276" r:id="rId20"/>
    <p:sldId id="277" r:id="rId21"/>
    <p:sldId id="278"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99" autoAdjust="0"/>
    <p:restoredTop sz="94660"/>
  </p:normalViewPr>
  <p:slideViewPr>
    <p:cSldViewPr>
      <p:cViewPr>
        <p:scale>
          <a:sx n="94" d="100"/>
          <a:sy n="94" d="100"/>
        </p:scale>
        <p:origin x="-3960" y="-13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7099AA-0B00-477F-99F5-FB5FFDB0EDD2}" type="datetimeFigureOut">
              <a:rPr lang="en-US" smtClean="0"/>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5DEF3-D6CC-4379-BFA1-025C31E9291D}" type="slidenum">
              <a:rPr lang="en-US" smtClean="0"/>
              <a:t>‹#›</a:t>
            </a:fld>
            <a:endParaRPr lang="en-US"/>
          </a:p>
        </p:txBody>
      </p:sp>
    </p:spTree>
    <p:extLst>
      <p:ext uri="{BB962C8B-B14F-4D97-AF65-F5344CB8AC3E}">
        <p14:creationId xmlns:p14="http://schemas.microsoft.com/office/powerpoint/2010/main" val="391694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a:t>
            </a:fld>
            <a:endParaRPr lang="en-US"/>
          </a:p>
        </p:txBody>
      </p:sp>
    </p:spTree>
    <p:extLst>
      <p:ext uri="{BB962C8B-B14F-4D97-AF65-F5344CB8AC3E}">
        <p14:creationId xmlns:p14="http://schemas.microsoft.com/office/powerpoint/2010/main" val="143068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10</a:t>
            </a:fld>
            <a:endParaRPr lang="en-US"/>
          </a:p>
        </p:txBody>
      </p:sp>
    </p:spTree>
    <p:extLst>
      <p:ext uri="{BB962C8B-B14F-4D97-AF65-F5344CB8AC3E}">
        <p14:creationId xmlns:p14="http://schemas.microsoft.com/office/powerpoint/2010/main" val="204425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11</a:t>
            </a:fld>
            <a:endParaRPr lang="en-US"/>
          </a:p>
        </p:txBody>
      </p:sp>
    </p:spTree>
    <p:extLst>
      <p:ext uri="{BB962C8B-B14F-4D97-AF65-F5344CB8AC3E}">
        <p14:creationId xmlns:p14="http://schemas.microsoft.com/office/powerpoint/2010/main" val="291185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12</a:t>
            </a:fld>
            <a:endParaRPr lang="en-US"/>
          </a:p>
        </p:txBody>
      </p:sp>
    </p:spTree>
    <p:extLst>
      <p:ext uri="{BB962C8B-B14F-4D97-AF65-F5344CB8AC3E}">
        <p14:creationId xmlns:p14="http://schemas.microsoft.com/office/powerpoint/2010/main" val="2508497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13</a:t>
            </a:fld>
            <a:endParaRPr lang="en-US"/>
          </a:p>
        </p:txBody>
      </p:sp>
    </p:spTree>
    <p:extLst>
      <p:ext uri="{BB962C8B-B14F-4D97-AF65-F5344CB8AC3E}">
        <p14:creationId xmlns:p14="http://schemas.microsoft.com/office/powerpoint/2010/main" val="2639378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14</a:t>
            </a:fld>
            <a:endParaRPr lang="en-US"/>
          </a:p>
        </p:txBody>
      </p:sp>
    </p:spTree>
    <p:extLst>
      <p:ext uri="{BB962C8B-B14F-4D97-AF65-F5344CB8AC3E}">
        <p14:creationId xmlns:p14="http://schemas.microsoft.com/office/powerpoint/2010/main" val="79594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15</a:t>
            </a:fld>
            <a:endParaRPr lang="en-US"/>
          </a:p>
        </p:txBody>
      </p:sp>
    </p:spTree>
    <p:extLst>
      <p:ext uri="{BB962C8B-B14F-4D97-AF65-F5344CB8AC3E}">
        <p14:creationId xmlns:p14="http://schemas.microsoft.com/office/powerpoint/2010/main" val="654533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16</a:t>
            </a:fld>
            <a:endParaRPr lang="en-US"/>
          </a:p>
        </p:txBody>
      </p:sp>
    </p:spTree>
    <p:extLst>
      <p:ext uri="{BB962C8B-B14F-4D97-AF65-F5344CB8AC3E}">
        <p14:creationId xmlns:p14="http://schemas.microsoft.com/office/powerpoint/2010/main" val="1034382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17</a:t>
            </a:fld>
            <a:endParaRPr lang="en-US"/>
          </a:p>
        </p:txBody>
      </p:sp>
    </p:spTree>
    <p:extLst>
      <p:ext uri="{BB962C8B-B14F-4D97-AF65-F5344CB8AC3E}">
        <p14:creationId xmlns:p14="http://schemas.microsoft.com/office/powerpoint/2010/main" val="31317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18</a:t>
            </a:fld>
            <a:endParaRPr lang="en-US"/>
          </a:p>
        </p:txBody>
      </p:sp>
    </p:spTree>
    <p:extLst>
      <p:ext uri="{BB962C8B-B14F-4D97-AF65-F5344CB8AC3E}">
        <p14:creationId xmlns:p14="http://schemas.microsoft.com/office/powerpoint/2010/main" val="2232012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19</a:t>
            </a:fld>
            <a:endParaRPr lang="en-US"/>
          </a:p>
        </p:txBody>
      </p:sp>
    </p:spTree>
    <p:extLst>
      <p:ext uri="{BB962C8B-B14F-4D97-AF65-F5344CB8AC3E}">
        <p14:creationId xmlns:p14="http://schemas.microsoft.com/office/powerpoint/2010/main" val="382365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2</a:t>
            </a:fld>
            <a:endParaRPr lang="en-US"/>
          </a:p>
        </p:txBody>
      </p:sp>
    </p:spTree>
    <p:extLst>
      <p:ext uri="{BB962C8B-B14F-4D97-AF65-F5344CB8AC3E}">
        <p14:creationId xmlns:p14="http://schemas.microsoft.com/office/powerpoint/2010/main" val="628400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20</a:t>
            </a:fld>
            <a:endParaRPr lang="en-US"/>
          </a:p>
        </p:txBody>
      </p:sp>
    </p:spTree>
    <p:extLst>
      <p:ext uri="{BB962C8B-B14F-4D97-AF65-F5344CB8AC3E}">
        <p14:creationId xmlns:p14="http://schemas.microsoft.com/office/powerpoint/2010/main" val="1749527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21</a:t>
            </a:fld>
            <a:endParaRPr lang="en-US"/>
          </a:p>
        </p:txBody>
      </p:sp>
    </p:spTree>
    <p:extLst>
      <p:ext uri="{BB962C8B-B14F-4D97-AF65-F5344CB8AC3E}">
        <p14:creationId xmlns:p14="http://schemas.microsoft.com/office/powerpoint/2010/main" val="3948632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22</a:t>
            </a:fld>
            <a:endParaRPr lang="en-US"/>
          </a:p>
        </p:txBody>
      </p:sp>
    </p:spTree>
    <p:extLst>
      <p:ext uri="{BB962C8B-B14F-4D97-AF65-F5344CB8AC3E}">
        <p14:creationId xmlns:p14="http://schemas.microsoft.com/office/powerpoint/2010/main" val="371926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3</a:t>
            </a:fld>
            <a:endParaRPr lang="en-US"/>
          </a:p>
        </p:txBody>
      </p:sp>
    </p:spTree>
    <p:extLst>
      <p:ext uri="{BB962C8B-B14F-4D97-AF65-F5344CB8AC3E}">
        <p14:creationId xmlns:p14="http://schemas.microsoft.com/office/powerpoint/2010/main" val="56617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4</a:t>
            </a:fld>
            <a:endParaRPr lang="en-US"/>
          </a:p>
        </p:txBody>
      </p:sp>
    </p:spTree>
    <p:extLst>
      <p:ext uri="{BB962C8B-B14F-4D97-AF65-F5344CB8AC3E}">
        <p14:creationId xmlns:p14="http://schemas.microsoft.com/office/powerpoint/2010/main" val="3009708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5</a:t>
            </a:fld>
            <a:endParaRPr lang="en-US"/>
          </a:p>
        </p:txBody>
      </p:sp>
    </p:spTree>
    <p:extLst>
      <p:ext uri="{BB962C8B-B14F-4D97-AF65-F5344CB8AC3E}">
        <p14:creationId xmlns:p14="http://schemas.microsoft.com/office/powerpoint/2010/main" val="163588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6</a:t>
            </a:fld>
            <a:endParaRPr lang="en-US"/>
          </a:p>
        </p:txBody>
      </p:sp>
    </p:spTree>
    <p:extLst>
      <p:ext uri="{BB962C8B-B14F-4D97-AF65-F5344CB8AC3E}">
        <p14:creationId xmlns:p14="http://schemas.microsoft.com/office/powerpoint/2010/main" val="929401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7</a:t>
            </a:fld>
            <a:endParaRPr lang="en-US"/>
          </a:p>
        </p:txBody>
      </p:sp>
    </p:spTree>
    <p:extLst>
      <p:ext uri="{BB962C8B-B14F-4D97-AF65-F5344CB8AC3E}">
        <p14:creationId xmlns:p14="http://schemas.microsoft.com/office/powerpoint/2010/main" val="201908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8</a:t>
            </a:fld>
            <a:endParaRPr lang="en-US"/>
          </a:p>
        </p:txBody>
      </p:sp>
    </p:spTree>
    <p:extLst>
      <p:ext uri="{BB962C8B-B14F-4D97-AF65-F5344CB8AC3E}">
        <p14:creationId xmlns:p14="http://schemas.microsoft.com/office/powerpoint/2010/main" val="878212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05DEF3-D6CC-4379-BFA1-025C31E9291D}" type="slidenum">
              <a:rPr lang="en-US" smtClean="0"/>
              <a:t>9</a:t>
            </a:fld>
            <a:endParaRPr lang="en-US"/>
          </a:p>
        </p:txBody>
      </p:sp>
    </p:spTree>
    <p:extLst>
      <p:ext uri="{BB962C8B-B14F-4D97-AF65-F5344CB8AC3E}">
        <p14:creationId xmlns:p14="http://schemas.microsoft.com/office/powerpoint/2010/main" val="187095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8D47B4-89F6-46FC-B4EE-DC0CC5D04A49}"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2427504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D47B4-89F6-46FC-B4EE-DC0CC5D04A49}"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341456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D47B4-89F6-46FC-B4EE-DC0CC5D04A49}"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1554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8D47B4-89F6-46FC-B4EE-DC0CC5D04A49}"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2129196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8D47B4-89F6-46FC-B4EE-DC0CC5D04A49}" type="datetimeFigureOut">
              <a:rPr lang="en-US" smtClean="0"/>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361106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8D47B4-89F6-46FC-B4EE-DC0CC5D04A49}"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232466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8D47B4-89F6-46FC-B4EE-DC0CC5D04A49}" type="datetimeFigureOut">
              <a:rPr lang="en-US" smtClean="0"/>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66001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8D47B4-89F6-46FC-B4EE-DC0CC5D04A49}" type="datetimeFigureOut">
              <a:rPr lang="en-US" smtClean="0"/>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2842470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8D47B4-89F6-46FC-B4EE-DC0CC5D04A49}" type="datetimeFigureOut">
              <a:rPr lang="en-US" smtClean="0"/>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2791508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D47B4-89F6-46FC-B4EE-DC0CC5D04A49}"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464967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8D47B4-89F6-46FC-B4EE-DC0CC5D04A49}" type="datetimeFigureOut">
              <a:rPr lang="en-US" smtClean="0"/>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6C114-B8C9-47A9-9F80-4055E8989CF2}" type="slidenum">
              <a:rPr lang="en-US" smtClean="0"/>
              <a:t>‹#›</a:t>
            </a:fld>
            <a:endParaRPr lang="en-US"/>
          </a:p>
        </p:txBody>
      </p:sp>
    </p:spTree>
    <p:extLst>
      <p:ext uri="{BB962C8B-B14F-4D97-AF65-F5344CB8AC3E}">
        <p14:creationId xmlns:p14="http://schemas.microsoft.com/office/powerpoint/2010/main" val="366386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8D47B4-89F6-46FC-B4EE-DC0CC5D04A49}" type="datetimeFigureOut">
              <a:rPr lang="en-US" smtClean="0"/>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96C114-B8C9-47A9-9F80-4055E8989CF2}" type="slidenum">
              <a:rPr lang="en-US" smtClean="0"/>
              <a:t>‹#›</a:t>
            </a:fld>
            <a:endParaRPr lang="en-US"/>
          </a:p>
        </p:txBody>
      </p:sp>
    </p:spTree>
    <p:extLst>
      <p:ext uri="{BB962C8B-B14F-4D97-AF65-F5344CB8AC3E}">
        <p14:creationId xmlns:p14="http://schemas.microsoft.com/office/powerpoint/2010/main" val="52445472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914400"/>
            <a:ext cx="580537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87090"/>
            <a:ext cx="4017421" cy="1589309"/>
          </a:xfrm>
          <a:prstGeom prst="rect">
            <a:avLst/>
          </a:prstGeom>
        </p:spPr>
      </p:pic>
    </p:spTree>
    <p:extLst>
      <p:ext uri="{BB962C8B-B14F-4D97-AF65-F5344CB8AC3E}">
        <p14:creationId xmlns:p14="http://schemas.microsoft.com/office/powerpoint/2010/main" val="3061623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675620"/>
            <a:ext cx="8458200" cy="5909310"/>
          </a:xfrm>
          <a:prstGeom prst="rect">
            <a:avLst/>
          </a:prstGeom>
          <a:effectLst>
            <a:outerShdw blurRad="50800" dist="38100" dir="2700000" algn="tl" rotWithShape="0">
              <a:prstClr val="black">
                <a:alpha val="40000"/>
              </a:prstClr>
            </a:outerShdw>
          </a:effectLst>
        </p:spPr>
        <p:txBody>
          <a:bodyPr wrap="square">
            <a:spAutoFit/>
          </a:bodyPr>
          <a:lstStyle/>
          <a:p>
            <a:endParaRPr lang="en-US" sz="2700" dirty="0"/>
          </a:p>
          <a:p>
            <a:pPr marL="457200" indent="-457200">
              <a:buFont typeface="Arial" pitchFamily="34" charset="0"/>
              <a:buChar char="•"/>
            </a:pPr>
            <a:r>
              <a:rPr lang="en-US" sz="2700" dirty="0"/>
              <a:t>Over a 3-year period, promoting public policy development at the local and state levels to increase College Promise programs benefiting community college students</a:t>
            </a:r>
          </a:p>
          <a:p>
            <a:pPr marL="457200" indent="-457200">
              <a:buFont typeface="Arial" pitchFamily="34" charset="0"/>
              <a:buChar char="•"/>
            </a:pPr>
            <a:r>
              <a:rPr lang="en-US" sz="2700" dirty="0"/>
              <a:t>Implementing a national communications and digital media plan to evaluate students, families, and policy leaders</a:t>
            </a:r>
          </a:p>
          <a:p>
            <a:pPr marL="457200" indent="-457200">
              <a:buFont typeface="Arial" pitchFamily="34" charset="0"/>
              <a:buChar char="•"/>
            </a:pPr>
            <a:r>
              <a:rPr lang="en-US" sz="2700" dirty="0"/>
              <a:t>Engage in field-building in 11 states to galvanize local and state leaders to take action</a:t>
            </a:r>
          </a:p>
          <a:p>
            <a:pPr marL="457200" indent="-457200">
              <a:buFont typeface="Arial" pitchFamily="34" charset="0"/>
              <a:buChar char="•"/>
            </a:pPr>
            <a:r>
              <a:rPr lang="en-US" sz="2700" dirty="0"/>
              <a:t>Continue to build the campaign to include 20 additional states in the second phase of the campaign</a:t>
            </a:r>
          </a:p>
          <a:p>
            <a:pPr marL="457200" indent="-457200">
              <a:buFont typeface="Arial" pitchFamily="34" charset="0"/>
              <a:buChar char="•"/>
            </a:pPr>
            <a:r>
              <a:rPr lang="en-US" sz="2700" dirty="0"/>
              <a:t>Showcase College Promise models and strategies to increase college access and completion</a:t>
            </a:r>
          </a:p>
        </p:txBody>
      </p:sp>
      <p:sp>
        <p:nvSpPr>
          <p:cNvPr id="6" name="TextBox 5"/>
          <p:cNvSpPr txBox="1"/>
          <p:nvPr/>
        </p:nvSpPr>
        <p:spPr>
          <a:xfrm>
            <a:off x="495300" y="94565"/>
            <a:ext cx="8229600" cy="646331"/>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600" dirty="0" smtClean="0"/>
              <a:t>Long Term…..</a:t>
            </a:r>
            <a:endParaRPr lang="en-US" sz="3600" dirty="0"/>
          </a:p>
        </p:txBody>
      </p:sp>
    </p:spTree>
    <p:extLst>
      <p:ext uri="{BB962C8B-B14F-4D97-AF65-F5344CB8AC3E}">
        <p14:creationId xmlns:p14="http://schemas.microsoft.com/office/powerpoint/2010/main" val="15515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91" y="2120946"/>
            <a:ext cx="8343902" cy="228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6" y="0"/>
            <a:ext cx="3160506" cy="212155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8929" y="4426539"/>
            <a:ext cx="3543300" cy="2378513"/>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0103" y="1"/>
            <a:ext cx="3159598" cy="212094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199" y="4403411"/>
            <a:ext cx="3733801" cy="2401641"/>
          </a:xfrm>
          <a:prstGeom prst="rect">
            <a:avLst/>
          </a:prstGeom>
        </p:spPr>
      </p:pic>
    </p:spTree>
    <p:extLst>
      <p:ext uri="{BB962C8B-B14F-4D97-AF65-F5344CB8AC3E}">
        <p14:creationId xmlns:p14="http://schemas.microsoft.com/office/powerpoint/2010/main" val="31606468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6512"/>
            <a:ext cx="4038600" cy="267491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8605" y="3886200"/>
            <a:ext cx="4348629" cy="2880261"/>
          </a:xfrm>
          <a:prstGeom prst="rect">
            <a:avLst/>
          </a:prstGeom>
        </p:spPr>
      </p:pic>
      <p:sp>
        <p:nvSpPr>
          <p:cNvPr id="5" name="Oval 4"/>
          <p:cNvSpPr/>
          <p:nvPr/>
        </p:nvSpPr>
        <p:spPr>
          <a:xfrm>
            <a:off x="990600" y="2362200"/>
            <a:ext cx="6085114" cy="2514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531795" y="2625568"/>
            <a:ext cx="5511262" cy="2700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800" y="533399"/>
            <a:ext cx="1466850" cy="156596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674" y="5047382"/>
            <a:ext cx="1457326" cy="1555793"/>
          </a:xfrm>
          <a:prstGeom prst="rect">
            <a:avLst/>
          </a:prstGeom>
        </p:spPr>
      </p:pic>
    </p:spTree>
    <p:extLst>
      <p:ext uri="{BB962C8B-B14F-4D97-AF65-F5344CB8AC3E}">
        <p14:creationId xmlns:p14="http://schemas.microsoft.com/office/powerpoint/2010/main" val="101722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228600"/>
            <a:ext cx="8648700" cy="64770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0500" y="152400"/>
            <a:ext cx="8724900" cy="6994735"/>
          </a:xfrm>
          <a:prstGeom prst="rect">
            <a:avLst/>
          </a:prstGeom>
          <a:noFill/>
        </p:spPr>
        <p:txBody>
          <a:bodyPr wrap="square" rtlCol="0">
            <a:spAutoFit/>
          </a:bodyPr>
          <a:lstStyle/>
          <a:p>
            <a:pPr marL="63500" marR="0">
              <a:spcBef>
                <a:spcPts val="200"/>
              </a:spcBef>
              <a:spcAft>
                <a:spcPts val="0"/>
              </a:spcAft>
            </a:pPr>
            <a:endParaRPr lang="en-US" sz="2400" b="1" spc="-65" dirty="0" smtClean="0">
              <a:solidFill>
                <a:srgbClr val="0079C1"/>
              </a:solidFill>
              <a:latin typeface="Arial"/>
              <a:ea typeface="Arial"/>
              <a:cs typeface="Times New Roman"/>
            </a:endParaRPr>
          </a:p>
          <a:p>
            <a:pPr marL="63500" marR="0">
              <a:spcBef>
                <a:spcPts val="200"/>
              </a:spcBef>
              <a:spcAft>
                <a:spcPts val="0"/>
              </a:spcAft>
            </a:pPr>
            <a:r>
              <a:rPr lang="en-US" sz="2400" b="1" spc="-65" dirty="0" smtClean="0">
                <a:solidFill>
                  <a:srgbClr val="0079C1"/>
                </a:solidFill>
                <a:latin typeface="Arial"/>
                <a:ea typeface="Arial"/>
                <a:cs typeface="Times New Roman"/>
              </a:rPr>
              <a:t>F</a:t>
            </a:r>
            <a:r>
              <a:rPr lang="en-US" sz="2400" b="1" spc="25" dirty="0" smtClean="0">
                <a:solidFill>
                  <a:srgbClr val="0079C1"/>
                </a:solidFill>
                <a:latin typeface="Arial"/>
                <a:ea typeface="Arial"/>
                <a:cs typeface="Times New Roman"/>
              </a:rPr>
              <a:t>AQs</a:t>
            </a:r>
          </a:p>
          <a:p>
            <a:pPr marL="63500" marR="0">
              <a:spcBef>
                <a:spcPts val="200"/>
              </a:spcBef>
              <a:spcAft>
                <a:spcPts val="0"/>
              </a:spcAft>
            </a:pPr>
            <a:endParaRPr lang="en-US" sz="1600" dirty="0">
              <a:ea typeface="Calibri"/>
              <a:cs typeface="Times New Roman"/>
            </a:endParaRPr>
          </a:p>
          <a:p>
            <a:pPr>
              <a:lnSpc>
                <a:spcPts val="1300"/>
              </a:lnSpc>
              <a:spcBef>
                <a:spcPts val="100"/>
              </a:spcBef>
            </a:pPr>
            <a:r>
              <a:rPr lang="en-US" dirty="0">
                <a:ea typeface="Calibri"/>
                <a:cs typeface="Times New Roman"/>
              </a:rPr>
              <a:t> </a:t>
            </a:r>
            <a:endParaRPr lang="en-US" sz="1400" dirty="0">
              <a:ea typeface="Calibri"/>
              <a:cs typeface="Times New Roman"/>
            </a:endParaRPr>
          </a:p>
          <a:p>
            <a:pPr marL="63500" marR="305435">
              <a:lnSpc>
                <a:spcPct val="105000"/>
              </a:lnSpc>
              <a:spcBef>
                <a:spcPts val="0"/>
              </a:spcBef>
              <a:spcAft>
                <a:spcPts val="0"/>
              </a:spcAft>
            </a:pPr>
            <a:r>
              <a:rPr lang="en-US" i="1" dirty="0">
                <a:solidFill>
                  <a:srgbClr val="0079C1"/>
                </a:solidFill>
                <a:latin typeface="Arial"/>
                <a:ea typeface="Arial"/>
                <a:cs typeface="Times New Roman"/>
              </a:rPr>
              <a:t>The</a:t>
            </a:r>
            <a:r>
              <a:rPr lang="en-US" i="1" spc="-95" dirty="0">
                <a:solidFill>
                  <a:srgbClr val="0079C1"/>
                </a:solidFill>
                <a:latin typeface="Arial"/>
                <a:ea typeface="Arial"/>
                <a:cs typeface="Times New Roman"/>
              </a:rPr>
              <a:t> </a:t>
            </a:r>
            <a:r>
              <a:rPr lang="en-US" i="1" dirty="0">
                <a:solidFill>
                  <a:srgbClr val="0079C1"/>
                </a:solidFill>
                <a:latin typeface="Arial"/>
                <a:ea typeface="Arial"/>
                <a:cs typeface="Times New Roman"/>
              </a:rPr>
              <a:t>following</a:t>
            </a:r>
            <a:r>
              <a:rPr lang="en-US" i="1" spc="-90" dirty="0">
                <a:solidFill>
                  <a:srgbClr val="0079C1"/>
                </a:solidFill>
                <a:latin typeface="Arial"/>
                <a:ea typeface="Arial"/>
                <a:cs typeface="Times New Roman"/>
              </a:rPr>
              <a:t> </a:t>
            </a:r>
            <a:r>
              <a:rPr lang="en-US" i="1" dirty="0">
                <a:solidFill>
                  <a:srgbClr val="0079C1"/>
                </a:solidFill>
                <a:latin typeface="Arial"/>
                <a:ea typeface="Arial"/>
                <a:cs typeface="Times New Roman"/>
              </a:rPr>
              <a:t>f</a:t>
            </a:r>
            <a:r>
              <a:rPr lang="en-US" i="1" spc="-30" dirty="0">
                <a:solidFill>
                  <a:srgbClr val="0079C1"/>
                </a:solidFill>
                <a:latin typeface="Arial"/>
                <a:ea typeface="Arial"/>
                <a:cs typeface="Times New Roman"/>
              </a:rPr>
              <a:t>r</a:t>
            </a:r>
            <a:r>
              <a:rPr lang="en-US" i="1" dirty="0">
                <a:solidFill>
                  <a:srgbClr val="0079C1"/>
                </a:solidFill>
                <a:latin typeface="Arial"/>
                <a:ea typeface="Arial"/>
                <a:cs typeface="Times New Roman"/>
              </a:rPr>
              <a:t>equently</a:t>
            </a:r>
            <a:r>
              <a:rPr lang="en-US" i="1" spc="-90" dirty="0">
                <a:solidFill>
                  <a:srgbClr val="0079C1"/>
                </a:solidFill>
                <a:latin typeface="Arial"/>
                <a:ea typeface="Arial"/>
                <a:cs typeface="Times New Roman"/>
              </a:rPr>
              <a:t> </a:t>
            </a:r>
            <a:r>
              <a:rPr lang="en-US" i="1" dirty="0">
                <a:solidFill>
                  <a:srgbClr val="0079C1"/>
                </a:solidFill>
                <a:latin typeface="Arial"/>
                <a:ea typeface="Arial"/>
                <a:cs typeface="Times New Roman"/>
              </a:rPr>
              <a:t>asked</a:t>
            </a:r>
            <a:r>
              <a:rPr lang="en-US" i="1" spc="-90" dirty="0">
                <a:solidFill>
                  <a:srgbClr val="0079C1"/>
                </a:solidFill>
                <a:latin typeface="Arial"/>
                <a:ea typeface="Arial"/>
                <a:cs typeface="Times New Roman"/>
              </a:rPr>
              <a:t> </a:t>
            </a:r>
            <a:r>
              <a:rPr lang="en-US" i="1" dirty="0">
                <a:solidFill>
                  <a:srgbClr val="0079C1"/>
                </a:solidFill>
                <a:latin typeface="Arial"/>
                <a:ea typeface="Arial"/>
                <a:cs typeface="Times New Roman"/>
              </a:rPr>
              <a:t>questions</a:t>
            </a:r>
            <a:r>
              <a:rPr lang="en-US" i="1" spc="-90" dirty="0">
                <a:solidFill>
                  <a:srgbClr val="0079C1"/>
                </a:solidFill>
                <a:latin typeface="Arial"/>
                <a:ea typeface="Arial"/>
                <a:cs typeface="Times New Roman"/>
              </a:rPr>
              <a:t> </a:t>
            </a:r>
            <a:r>
              <a:rPr lang="en-US" i="1" dirty="0">
                <a:solidFill>
                  <a:srgbClr val="0079C1"/>
                </a:solidFill>
                <a:latin typeface="Arial"/>
                <a:ea typeface="Arial"/>
                <a:cs typeface="Times New Roman"/>
              </a:rPr>
              <a:t>a</a:t>
            </a:r>
            <a:r>
              <a:rPr lang="en-US" i="1" spc="-35" dirty="0">
                <a:solidFill>
                  <a:srgbClr val="0079C1"/>
                </a:solidFill>
                <a:latin typeface="Arial"/>
                <a:ea typeface="Arial"/>
                <a:cs typeface="Times New Roman"/>
              </a:rPr>
              <a:t>r</a:t>
            </a:r>
            <a:r>
              <a:rPr lang="en-US" i="1" dirty="0">
                <a:solidFill>
                  <a:srgbClr val="0079C1"/>
                </a:solidFill>
                <a:latin typeface="Arial"/>
                <a:ea typeface="Arial"/>
                <a:cs typeface="Times New Roman"/>
              </a:rPr>
              <a:t>e</a:t>
            </a:r>
            <a:r>
              <a:rPr lang="en-US" i="1" spc="-90" dirty="0">
                <a:solidFill>
                  <a:srgbClr val="0079C1"/>
                </a:solidFill>
                <a:latin typeface="Arial"/>
                <a:ea typeface="Arial"/>
                <a:cs typeface="Times New Roman"/>
              </a:rPr>
              <a:t> </a:t>
            </a:r>
            <a:r>
              <a:rPr lang="en-US" i="1" dirty="0">
                <a:solidFill>
                  <a:srgbClr val="0079C1"/>
                </a:solidFill>
                <a:latin typeface="Arial"/>
                <a:ea typeface="Arial"/>
                <a:cs typeface="Times New Roman"/>
              </a:rPr>
              <a:t>p</a:t>
            </a:r>
            <a:r>
              <a:rPr lang="en-US" i="1" spc="-30" dirty="0">
                <a:solidFill>
                  <a:srgbClr val="0079C1"/>
                </a:solidFill>
                <a:latin typeface="Arial"/>
                <a:ea typeface="Arial"/>
                <a:cs typeface="Times New Roman"/>
              </a:rPr>
              <a:t>r</a:t>
            </a:r>
            <a:r>
              <a:rPr lang="en-US" i="1" dirty="0">
                <a:solidFill>
                  <a:srgbClr val="0079C1"/>
                </a:solidFill>
                <a:latin typeface="Arial"/>
                <a:ea typeface="Arial"/>
                <a:cs typeface="Times New Roman"/>
              </a:rPr>
              <a:t>ovided</a:t>
            </a:r>
            <a:r>
              <a:rPr lang="en-US" i="1" spc="-90" dirty="0">
                <a:solidFill>
                  <a:srgbClr val="0079C1"/>
                </a:solidFill>
                <a:latin typeface="Arial"/>
                <a:ea typeface="Arial"/>
                <a:cs typeface="Times New Roman"/>
              </a:rPr>
              <a:t> </a:t>
            </a:r>
            <a:r>
              <a:rPr lang="en-US" i="1" dirty="0">
                <a:solidFill>
                  <a:srgbClr val="0079C1"/>
                </a:solidFill>
                <a:latin typeface="Arial"/>
                <a:ea typeface="Arial"/>
                <a:cs typeface="Times New Roman"/>
              </a:rPr>
              <a:t>by</a:t>
            </a:r>
            <a:r>
              <a:rPr lang="en-US" i="1" spc="-95" dirty="0">
                <a:solidFill>
                  <a:srgbClr val="0079C1"/>
                </a:solidFill>
                <a:latin typeface="Arial"/>
                <a:ea typeface="Arial"/>
                <a:cs typeface="Times New Roman"/>
              </a:rPr>
              <a:t> </a:t>
            </a:r>
            <a:r>
              <a:rPr lang="en-US" i="1" dirty="0">
                <a:solidFill>
                  <a:srgbClr val="0079C1"/>
                </a:solidFill>
                <a:latin typeface="Arial"/>
                <a:ea typeface="Arial"/>
                <a:cs typeface="Times New Roman"/>
              </a:rPr>
              <a:t>Civic</a:t>
            </a:r>
            <a:r>
              <a:rPr lang="en-US" i="1" spc="-90" dirty="0">
                <a:solidFill>
                  <a:srgbClr val="0079C1"/>
                </a:solidFill>
                <a:latin typeface="Arial"/>
                <a:ea typeface="Arial"/>
                <a:cs typeface="Times New Roman"/>
              </a:rPr>
              <a:t> </a:t>
            </a:r>
            <a:r>
              <a:rPr lang="en-US" i="1" dirty="0">
                <a:solidFill>
                  <a:srgbClr val="0079C1"/>
                </a:solidFill>
                <a:latin typeface="Arial"/>
                <a:ea typeface="Arial"/>
                <a:cs typeface="Times New Roman"/>
              </a:rPr>
              <a:t>Nation. Please</a:t>
            </a:r>
            <a:r>
              <a:rPr lang="en-US" i="1" spc="-115" dirty="0">
                <a:solidFill>
                  <a:srgbClr val="0079C1"/>
                </a:solidFill>
                <a:latin typeface="Arial"/>
                <a:ea typeface="Arial"/>
                <a:cs typeface="Times New Roman"/>
              </a:rPr>
              <a:t> </a:t>
            </a:r>
            <a:r>
              <a:rPr lang="en-US" i="1" dirty="0">
                <a:solidFill>
                  <a:srgbClr val="0079C1"/>
                </a:solidFill>
                <a:latin typeface="Arial"/>
                <a:ea typeface="Arial"/>
                <a:cs typeface="Times New Roman"/>
              </a:rPr>
              <a:t>visit</a:t>
            </a:r>
            <a:r>
              <a:rPr lang="en-US" i="1" spc="-110" dirty="0">
                <a:solidFill>
                  <a:srgbClr val="0079C1"/>
                </a:solidFill>
                <a:latin typeface="Arial"/>
                <a:ea typeface="Arial"/>
                <a:cs typeface="Times New Roman"/>
              </a:rPr>
              <a:t> </a:t>
            </a:r>
            <a:r>
              <a:rPr lang="en-US" i="1" dirty="0">
                <a:solidFill>
                  <a:srgbClr val="0079C1"/>
                </a:solidFill>
                <a:latin typeface="Arial"/>
                <a:ea typeface="Arial"/>
                <a:cs typeface="Times New Roman"/>
              </a:rPr>
              <a:t>civic</a:t>
            </a:r>
            <a:r>
              <a:rPr lang="en-US" i="1" spc="-110" dirty="0">
                <a:solidFill>
                  <a:srgbClr val="0079C1"/>
                </a:solidFill>
                <a:latin typeface="Arial"/>
                <a:ea typeface="Arial"/>
                <a:cs typeface="Times New Roman"/>
              </a:rPr>
              <a:t> </a:t>
            </a:r>
            <a:r>
              <a:rPr lang="en-US" i="1" dirty="0">
                <a:solidFill>
                  <a:srgbClr val="0079C1"/>
                </a:solidFill>
                <a:latin typeface="Arial"/>
                <a:ea typeface="Arial"/>
                <a:cs typeface="Times New Roman"/>
              </a:rPr>
              <a:t>nation.o</a:t>
            </a:r>
            <a:r>
              <a:rPr lang="en-US" i="1" spc="-35" dirty="0">
                <a:solidFill>
                  <a:srgbClr val="0079C1"/>
                </a:solidFill>
                <a:latin typeface="Arial"/>
                <a:ea typeface="Arial"/>
                <a:cs typeface="Times New Roman"/>
              </a:rPr>
              <a:t>r</a:t>
            </a:r>
            <a:r>
              <a:rPr lang="en-US" i="1" dirty="0">
                <a:solidFill>
                  <a:srgbClr val="0079C1"/>
                </a:solidFill>
                <a:latin typeface="Arial"/>
                <a:ea typeface="Arial"/>
                <a:cs typeface="Times New Roman"/>
              </a:rPr>
              <a:t>g</a:t>
            </a:r>
            <a:r>
              <a:rPr lang="en-US" i="1" spc="-110" dirty="0">
                <a:solidFill>
                  <a:srgbClr val="0079C1"/>
                </a:solidFill>
                <a:latin typeface="Arial"/>
                <a:ea typeface="Arial"/>
                <a:cs typeface="Times New Roman"/>
              </a:rPr>
              <a:t> </a:t>
            </a:r>
            <a:r>
              <a:rPr lang="en-US" i="1" dirty="0">
                <a:solidFill>
                  <a:srgbClr val="0079C1"/>
                </a:solidFill>
                <a:latin typeface="Arial"/>
                <a:ea typeface="Arial"/>
                <a:cs typeface="Times New Roman"/>
              </a:rPr>
              <a:t>for</a:t>
            </a:r>
            <a:r>
              <a:rPr lang="en-US" i="1" spc="-110" dirty="0">
                <a:solidFill>
                  <a:srgbClr val="0079C1"/>
                </a:solidFill>
                <a:latin typeface="Arial"/>
                <a:ea typeface="Arial"/>
                <a:cs typeface="Times New Roman"/>
              </a:rPr>
              <a:t> </a:t>
            </a:r>
            <a:r>
              <a:rPr lang="en-US" i="1" dirty="0">
                <a:solidFill>
                  <a:srgbClr val="0079C1"/>
                </a:solidFill>
                <a:latin typeface="Arial"/>
                <a:ea typeface="Arial"/>
                <a:cs typeface="Times New Roman"/>
              </a:rPr>
              <a:t>mo</a:t>
            </a:r>
            <a:r>
              <a:rPr lang="en-US" i="1" spc="-30" dirty="0">
                <a:solidFill>
                  <a:srgbClr val="0079C1"/>
                </a:solidFill>
                <a:latin typeface="Arial"/>
                <a:ea typeface="Arial"/>
                <a:cs typeface="Times New Roman"/>
              </a:rPr>
              <a:t>r</a:t>
            </a:r>
            <a:r>
              <a:rPr lang="en-US" i="1" dirty="0">
                <a:solidFill>
                  <a:srgbClr val="0079C1"/>
                </a:solidFill>
                <a:latin typeface="Arial"/>
                <a:ea typeface="Arial"/>
                <a:cs typeface="Times New Roman"/>
              </a:rPr>
              <a:t>e</a:t>
            </a:r>
            <a:r>
              <a:rPr lang="en-US" i="1" spc="-110" dirty="0">
                <a:solidFill>
                  <a:srgbClr val="0079C1"/>
                </a:solidFill>
                <a:latin typeface="Arial"/>
                <a:ea typeface="Arial"/>
                <a:cs typeface="Times New Roman"/>
              </a:rPr>
              <a:t> </a:t>
            </a:r>
            <a:r>
              <a:rPr lang="en-US" i="1" dirty="0">
                <a:solidFill>
                  <a:srgbClr val="0079C1"/>
                </a:solidFill>
                <a:latin typeface="Arial"/>
                <a:ea typeface="Arial"/>
                <a:cs typeface="Times New Roman"/>
              </a:rPr>
              <a:t>information.</a:t>
            </a:r>
            <a:endParaRPr lang="en-US" sz="1400" dirty="0">
              <a:ea typeface="Calibri"/>
              <a:cs typeface="Times New Roman"/>
            </a:endParaRPr>
          </a:p>
          <a:p>
            <a:pPr>
              <a:lnSpc>
                <a:spcPts val="850"/>
              </a:lnSpc>
              <a:spcBef>
                <a:spcPts val="45"/>
              </a:spcBef>
            </a:pPr>
            <a:r>
              <a:rPr lang="en-US" sz="1050" dirty="0">
                <a:ea typeface="Calibri"/>
                <a:cs typeface="Times New Roman"/>
              </a:rPr>
              <a:t> </a:t>
            </a:r>
            <a:endParaRPr lang="en-US" sz="1400" dirty="0">
              <a:ea typeface="Calibri"/>
              <a:cs typeface="Times New Roman"/>
            </a:endParaRPr>
          </a:p>
          <a:p>
            <a:pPr>
              <a:lnSpc>
                <a:spcPts val="1000"/>
              </a:lnSpc>
            </a:pPr>
            <a:r>
              <a:rPr lang="en-US" sz="1400" dirty="0">
                <a:ea typeface="Calibri"/>
                <a:cs typeface="Times New Roman"/>
              </a:rPr>
              <a:t> </a:t>
            </a:r>
          </a:p>
          <a:p>
            <a:pPr marL="63500" marR="0">
              <a:spcBef>
                <a:spcPts val="0"/>
              </a:spcBef>
              <a:spcAft>
                <a:spcPts val="0"/>
              </a:spcAft>
            </a:pPr>
            <a:r>
              <a:rPr lang="en-US" sz="1400" b="1" kern="0" dirty="0">
                <a:solidFill>
                  <a:srgbClr val="BA1319"/>
                </a:solidFill>
                <a:latin typeface="Arial"/>
                <a:ea typeface="Arial"/>
                <a:cs typeface="Times New Roman"/>
              </a:rPr>
              <a:t>What</a:t>
            </a:r>
            <a:r>
              <a:rPr lang="en-US" sz="1400" b="1" kern="0" spc="125"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is</a:t>
            </a:r>
            <a:r>
              <a:rPr lang="en-US" sz="1400" b="1" kern="0" spc="125"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the</a:t>
            </a:r>
            <a:r>
              <a:rPr lang="en-US" sz="1400" b="1" kern="0" spc="13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College</a:t>
            </a:r>
            <a:r>
              <a:rPr lang="en-US" sz="1400" b="1" kern="0" spc="125"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P</a:t>
            </a:r>
            <a:r>
              <a:rPr lang="en-US" sz="1400" b="1" kern="0" spc="-30" dirty="0">
                <a:solidFill>
                  <a:srgbClr val="BA1319"/>
                </a:solidFill>
                <a:latin typeface="Arial"/>
                <a:ea typeface="Arial"/>
                <a:cs typeface="Times New Roman"/>
              </a:rPr>
              <a:t>r</a:t>
            </a:r>
            <a:r>
              <a:rPr lang="en-US" sz="1400" b="1" kern="0" dirty="0">
                <a:solidFill>
                  <a:srgbClr val="BA1319"/>
                </a:solidFill>
                <a:latin typeface="Arial"/>
                <a:ea typeface="Arial"/>
                <a:cs typeface="Times New Roman"/>
              </a:rPr>
              <a:t>omise</a:t>
            </a:r>
            <a:r>
              <a:rPr lang="en-US" sz="1400" b="1" kern="0" spc="13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Campaign?</a:t>
            </a:r>
            <a:endParaRPr lang="en-US" sz="1400" b="1" kern="0" dirty="0">
              <a:latin typeface="Arial"/>
              <a:ea typeface="Arial"/>
              <a:cs typeface="Times New Roman"/>
            </a:endParaRPr>
          </a:p>
          <a:p>
            <a:pPr>
              <a:lnSpc>
                <a:spcPts val="950"/>
              </a:lnSpc>
              <a:spcBef>
                <a:spcPts val="45"/>
              </a:spcBef>
            </a:pPr>
            <a:r>
              <a:rPr lang="en-US" sz="1400" dirty="0">
                <a:ea typeface="Calibri"/>
                <a:cs typeface="Times New Roman"/>
              </a:rPr>
              <a:t> </a:t>
            </a:r>
          </a:p>
          <a:p>
            <a:pPr marL="63500" marR="75565" indent="-635">
              <a:lnSpc>
                <a:spcPct val="110000"/>
              </a:lnSpc>
              <a:spcBef>
                <a:spcPts val="0"/>
              </a:spcBef>
              <a:spcAft>
                <a:spcPts val="0"/>
              </a:spcAft>
            </a:pPr>
            <a:r>
              <a:rPr lang="en-US" sz="1400" b="1" dirty="0">
                <a:solidFill>
                  <a:srgbClr val="231F20"/>
                </a:solidFill>
                <a:latin typeface="Arial"/>
                <a:ea typeface="Arial"/>
                <a:cs typeface="Times New Roman"/>
              </a:rPr>
              <a:t>In</a:t>
            </a:r>
            <a:r>
              <a:rPr lang="en-US" sz="1400" b="1" spc="3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21st</a:t>
            </a:r>
            <a:r>
              <a:rPr lang="en-US" sz="1400" b="1" spc="3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centur</a:t>
            </a:r>
            <a:r>
              <a:rPr lang="en-US" sz="1400" b="1" spc="-110" dirty="0">
                <a:solidFill>
                  <a:srgbClr val="231F20"/>
                </a:solidFill>
                <a:latin typeface="Arial"/>
                <a:ea typeface="Arial"/>
                <a:cs typeface="Times New Roman"/>
              </a:rPr>
              <a:t>y</a:t>
            </a:r>
            <a:r>
              <a:rPr lang="en-US" sz="1400" b="1" dirty="0">
                <a:solidFill>
                  <a:srgbClr val="231F20"/>
                </a:solidFill>
                <a:latin typeface="Arial"/>
                <a:ea typeface="Arial"/>
                <a:cs typeface="Times New Roman"/>
              </a:rPr>
              <a:t>,</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a:t>
            </a:r>
            <a:r>
              <a:rPr lang="en-US" sz="1400" b="1" spc="3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high</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school</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diploma</a:t>
            </a:r>
            <a:r>
              <a:rPr lang="en-US" sz="1400" b="1" spc="3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is</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no</a:t>
            </a:r>
            <a:r>
              <a:rPr lang="en-US" sz="1400" b="1" spc="3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longer</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enough</a:t>
            </a:r>
            <a:r>
              <a:rPr lang="en-US" sz="1400" b="1" spc="3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to</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lead</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Americans</a:t>
            </a:r>
            <a:r>
              <a:rPr lang="en-US" sz="1400" b="1" spc="3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to</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a:t>
            </a:r>
            <a:r>
              <a:rPr lang="en-US" sz="1400" b="1" spc="3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good</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job and decent</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quality of</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life. The</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College</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a:t>
            </a:r>
            <a:r>
              <a:rPr lang="en-US" sz="1400" b="1" spc="-25" dirty="0">
                <a:solidFill>
                  <a:srgbClr val="231F20"/>
                </a:solidFill>
                <a:latin typeface="Arial"/>
                <a:ea typeface="Arial"/>
                <a:cs typeface="Times New Roman"/>
              </a:rPr>
              <a:t>r</a:t>
            </a:r>
            <a:r>
              <a:rPr lang="en-US" sz="1400" b="1" dirty="0">
                <a:solidFill>
                  <a:srgbClr val="231F20"/>
                </a:solidFill>
                <a:latin typeface="Arial"/>
                <a:ea typeface="Arial"/>
                <a:cs typeface="Times New Roman"/>
              </a:rPr>
              <a:t>omise Campaign</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(CPC or</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Campaign) is</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 national, nonpartisan,</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local</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and</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state-led</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higher</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education</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initiative—beginning</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in</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America</a:t>
            </a:r>
            <a:r>
              <a:rPr lang="en-US" sz="1400" b="1" spc="-110" dirty="0">
                <a:solidFill>
                  <a:srgbClr val="231F20"/>
                </a:solidFill>
                <a:latin typeface="Arial"/>
                <a:ea typeface="Arial"/>
                <a:cs typeface="Times New Roman"/>
              </a:rPr>
              <a:t>’</a:t>
            </a:r>
            <a:r>
              <a:rPr lang="en-US" sz="1400" b="1" dirty="0">
                <a:solidFill>
                  <a:srgbClr val="231F20"/>
                </a:solidFill>
                <a:latin typeface="Arial"/>
                <a:ea typeface="Arial"/>
                <a:cs typeface="Times New Roman"/>
              </a:rPr>
              <a:t>s</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community colleges.</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Campaign</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will</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build</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widesp</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ead</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support</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for</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ee</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community</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college</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education for</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all</a:t>
            </a:r>
            <a:r>
              <a:rPr lang="en-US" sz="1400" b="1" spc="50" dirty="0">
                <a:solidFill>
                  <a:srgbClr val="231F20"/>
                </a:solidFill>
                <a:latin typeface="Arial"/>
                <a:ea typeface="Arial"/>
                <a:cs typeface="Times New Roman"/>
              </a:rPr>
              <a:t> </a:t>
            </a:r>
            <a:r>
              <a:rPr lang="en-US" sz="1400" b="1" spc="-25"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esponsible</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students</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and</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b</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oad</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public</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understanding</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that</a:t>
            </a:r>
            <a:r>
              <a:rPr lang="en-US" sz="1400" b="1" spc="5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ee</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community</a:t>
            </a:r>
            <a:r>
              <a:rPr lang="en-US" sz="1400" b="1" spc="5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college education</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is</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an</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investment</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in</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America</a:t>
            </a:r>
            <a:r>
              <a:rPr lang="en-US" sz="1400" b="1" spc="-110" dirty="0">
                <a:solidFill>
                  <a:srgbClr val="231F20"/>
                </a:solidFill>
                <a:latin typeface="Arial"/>
                <a:ea typeface="Arial"/>
                <a:cs typeface="Times New Roman"/>
              </a:rPr>
              <a:t>’</a:t>
            </a:r>
            <a:r>
              <a:rPr lang="en-US" sz="1400" b="1" dirty="0">
                <a:solidFill>
                  <a:srgbClr val="231F20"/>
                </a:solidFill>
                <a:latin typeface="Arial"/>
                <a:ea typeface="Arial"/>
                <a:cs typeface="Times New Roman"/>
              </a:rPr>
              <a:t>s</a:t>
            </a:r>
            <a:r>
              <a:rPr lang="en-US" sz="1400" b="1" spc="1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futu</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and</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necessary</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continuation</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of</a:t>
            </a:r>
            <a:r>
              <a:rPr lang="en-US" sz="1400" b="1" spc="1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K-12</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education</a:t>
            </a:r>
            <a:r>
              <a:rPr lang="en-US" sz="1400" dirty="0">
                <a:solidFill>
                  <a:srgbClr val="231F20"/>
                </a:solidFill>
                <a:latin typeface="Arial"/>
                <a:ea typeface="Arial"/>
                <a:cs typeface="Times New Roman"/>
              </a:rPr>
              <a:t>.</a:t>
            </a:r>
            <a:endParaRPr lang="en-US" sz="1400" dirty="0">
              <a:latin typeface="Arial"/>
              <a:ea typeface="Arial"/>
              <a:cs typeface="Times New Roman"/>
            </a:endParaRPr>
          </a:p>
          <a:p>
            <a:pPr>
              <a:lnSpc>
                <a:spcPts val="1300"/>
              </a:lnSpc>
              <a:spcBef>
                <a:spcPts val="15"/>
              </a:spcBef>
            </a:pPr>
            <a:r>
              <a:rPr lang="en-US" sz="1400" dirty="0">
                <a:ea typeface="Calibri"/>
                <a:cs typeface="Times New Roman"/>
              </a:rPr>
              <a:t> </a:t>
            </a:r>
          </a:p>
          <a:p>
            <a:pPr marL="63500" marR="668655">
              <a:spcBef>
                <a:spcPts val="0"/>
              </a:spcBef>
              <a:spcAft>
                <a:spcPts val="0"/>
              </a:spcAft>
            </a:pPr>
            <a:r>
              <a:rPr lang="en-US" sz="1400" b="1" kern="0" dirty="0">
                <a:solidFill>
                  <a:srgbClr val="BA1319"/>
                </a:solidFill>
                <a:latin typeface="Arial"/>
                <a:ea typeface="Arial"/>
                <a:cs typeface="Times New Roman"/>
              </a:rPr>
              <a:t>What</a:t>
            </a:r>
            <a:r>
              <a:rPr lang="en-US" sz="1400" b="1" kern="0" spc="11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is</a:t>
            </a:r>
            <a:r>
              <a:rPr lang="en-US" sz="1400" b="1" kern="0" spc="11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Civic</a:t>
            </a:r>
            <a:r>
              <a:rPr lang="en-US" sz="1400" b="1" kern="0" spc="115"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Nation</a:t>
            </a:r>
            <a:r>
              <a:rPr lang="en-US" sz="1400" b="1" kern="0" spc="11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and</a:t>
            </a:r>
            <a:r>
              <a:rPr lang="en-US" sz="1400" b="1" kern="0" spc="11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why</a:t>
            </a:r>
            <a:r>
              <a:rPr lang="en-US" sz="1400" b="1" kern="0" spc="11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is</a:t>
            </a:r>
            <a:r>
              <a:rPr lang="en-US" sz="1400" b="1" kern="0" spc="115"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the</a:t>
            </a:r>
            <a:r>
              <a:rPr lang="en-US" sz="1400" b="1" kern="0" spc="11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College</a:t>
            </a:r>
            <a:r>
              <a:rPr lang="en-US" sz="1400" b="1" kern="0" spc="11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P</a:t>
            </a:r>
            <a:r>
              <a:rPr lang="en-US" sz="1400" b="1" kern="0" spc="-30" dirty="0">
                <a:solidFill>
                  <a:srgbClr val="BA1319"/>
                </a:solidFill>
                <a:latin typeface="Arial"/>
                <a:ea typeface="Arial"/>
                <a:cs typeface="Times New Roman"/>
              </a:rPr>
              <a:t>r</a:t>
            </a:r>
            <a:r>
              <a:rPr lang="en-US" sz="1400" b="1" kern="0" dirty="0">
                <a:solidFill>
                  <a:srgbClr val="BA1319"/>
                </a:solidFill>
                <a:latin typeface="Arial"/>
                <a:ea typeface="Arial"/>
                <a:cs typeface="Times New Roman"/>
              </a:rPr>
              <a:t>omise</a:t>
            </a:r>
            <a:r>
              <a:rPr lang="en-US" sz="1400" b="1" kern="0" spc="115"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Campaign</a:t>
            </a:r>
            <a:r>
              <a:rPr lang="en-US" sz="1400" b="1" kern="0" spc="11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being spearheaded</a:t>
            </a:r>
            <a:r>
              <a:rPr lang="en-US" sz="1400" b="1" kern="0" spc="150"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by</a:t>
            </a:r>
            <a:r>
              <a:rPr lang="en-US" sz="1400" b="1" kern="0" spc="155"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this</a:t>
            </a:r>
            <a:r>
              <a:rPr lang="en-US" sz="1400" b="1" kern="0" spc="155" dirty="0">
                <a:solidFill>
                  <a:srgbClr val="BA1319"/>
                </a:solidFill>
                <a:latin typeface="Arial"/>
                <a:ea typeface="Arial"/>
                <a:cs typeface="Times New Roman"/>
              </a:rPr>
              <a:t> </a:t>
            </a:r>
            <a:r>
              <a:rPr lang="en-US" sz="1400" b="1" kern="0" dirty="0">
                <a:solidFill>
                  <a:srgbClr val="BA1319"/>
                </a:solidFill>
                <a:latin typeface="Arial"/>
                <a:ea typeface="Arial"/>
                <a:cs typeface="Times New Roman"/>
              </a:rPr>
              <a:t>o</a:t>
            </a:r>
            <a:r>
              <a:rPr lang="en-US" sz="1400" b="1" kern="0" spc="-25" dirty="0">
                <a:solidFill>
                  <a:srgbClr val="BA1319"/>
                </a:solidFill>
                <a:latin typeface="Arial"/>
                <a:ea typeface="Arial"/>
                <a:cs typeface="Times New Roman"/>
              </a:rPr>
              <a:t>r</a:t>
            </a:r>
            <a:r>
              <a:rPr lang="en-US" sz="1400" b="1" kern="0" dirty="0">
                <a:solidFill>
                  <a:srgbClr val="BA1319"/>
                </a:solidFill>
                <a:latin typeface="Arial"/>
                <a:ea typeface="Arial"/>
                <a:cs typeface="Times New Roman"/>
              </a:rPr>
              <a:t>ganization?</a:t>
            </a:r>
            <a:endParaRPr lang="en-US" sz="1400" b="1" kern="0" dirty="0">
              <a:latin typeface="Arial"/>
              <a:ea typeface="Arial"/>
              <a:cs typeface="Times New Roman"/>
            </a:endParaRPr>
          </a:p>
          <a:p>
            <a:pPr>
              <a:lnSpc>
                <a:spcPts val="950"/>
              </a:lnSpc>
              <a:spcBef>
                <a:spcPts val="35"/>
              </a:spcBef>
            </a:pPr>
            <a:r>
              <a:rPr lang="en-US" sz="1400" dirty="0">
                <a:ea typeface="Calibri"/>
                <a:cs typeface="Times New Roman"/>
              </a:rPr>
              <a:t> </a:t>
            </a:r>
            <a:endParaRPr lang="en-US" sz="1400" b="1" dirty="0">
              <a:ea typeface="Calibri"/>
              <a:cs typeface="Times New Roman"/>
            </a:endParaRPr>
          </a:p>
          <a:p>
            <a:pPr marL="63500" marR="245745">
              <a:lnSpc>
                <a:spcPct val="110000"/>
              </a:lnSpc>
              <a:spcBef>
                <a:spcPts val="0"/>
              </a:spcBef>
              <a:spcAft>
                <a:spcPts val="0"/>
              </a:spcAft>
            </a:pPr>
            <a:r>
              <a:rPr lang="en-US" sz="1400" b="1" dirty="0">
                <a:solidFill>
                  <a:srgbClr val="231F20"/>
                </a:solidFill>
                <a:latin typeface="Arial"/>
                <a:ea typeface="Arial"/>
                <a:cs typeface="Times New Roman"/>
              </a:rPr>
              <a:t>Civic</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nation</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is</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charitable</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and</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educational</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501(c)(3)</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o</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ganization.</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Founded</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in</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2015,</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Civic nation</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is</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o</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ganized</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to</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omote</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sensible</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policies</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to</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challenges</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in</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a:t>
            </a:r>
            <a:r>
              <a:rPr lang="en-US" sz="1400" b="1" spc="-25"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eas</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of</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federal,</a:t>
            </a:r>
            <a:r>
              <a:rPr lang="en-US" sz="1400" b="1" spc="3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state, and</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local</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polic</a:t>
            </a:r>
            <a:r>
              <a:rPr lang="en-US" sz="1400" b="1" spc="-110" dirty="0">
                <a:solidFill>
                  <a:srgbClr val="231F20"/>
                </a:solidFill>
                <a:latin typeface="Arial"/>
                <a:ea typeface="Arial"/>
                <a:cs typeface="Times New Roman"/>
              </a:rPr>
              <a:t>y</a:t>
            </a:r>
            <a:r>
              <a:rPr lang="en-US" sz="1400" b="1" dirty="0">
                <a:solidFill>
                  <a:srgbClr val="231F20"/>
                </a:solidFill>
                <a:latin typeface="Arial"/>
                <a:ea typeface="Arial"/>
                <a:cs typeface="Times New Roman"/>
              </a:rPr>
              <a:t>.</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Civic</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nation</a:t>
            </a:r>
            <a:r>
              <a:rPr lang="en-US" sz="1400" b="1" spc="7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educates</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public</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about</a:t>
            </a:r>
            <a:r>
              <a:rPr lang="en-US" sz="1400" b="1" spc="7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such</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policies,</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about</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public</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policy issues arising</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in these</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a:t>
            </a:r>
            <a:r>
              <a:rPr lang="en-US" sz="1400" b="1" spc="-25"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eas, and</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for </a:t>
            </a:r>
            <a:r>
              <a:rPr lang="en-US" sz="1400" b="1" spc="-25"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elated</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purposes.</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Furthe</a:t>
            </a:r>
            <a:r>
              <a:rPr lang="en-US" sz="1400" b="1" spc="-11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 Civic</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nation is</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 legal</a:t>
            </a:r>
            <a:r>
              <a:rPr lang="en-US" sz="1400" b="1" spc="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entity that</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houses</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and</a:t>
            </a:r>
            <a:r>
              <a:rPr lang="en-US" sz="1400" b="1" spc="4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supports</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infrastructu</a:t>
            </a:r>
            <a:r>
              <a:rPr lang="en-US" sz="1400" b="1" spc="-20" dirty="0">
                <a:solidFill>
                  <a:srgbClr val="231F20"/>
                </a:solidFill>
                <a:latin typeface="Arial"/>
                <a:ea typeface="Arial"/>
                <a:cs typeface="Times New Roman"/>
              </a:rPr>
              <a:t>r</a:t>
            </a:r>
            <a:r>
              <a:rPr lang="en-US" sz="1400" b="1" dirty="0">
                <a:solidFill>
                  <a:srgbClr val="231F20"/>
                </a:solidFill>
                <a:latin typeface="Arial"/>
                <a:ea typeface="Arial"/>
                <a:cs typeface="Times New Roman"/>
              </a:rPr>
              <a:t>e</a:t>
            </a:r>
            <a:r>
              <a:rPr lang="en-US" sz="1400" b="1" spc="4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for</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College</a:t>
            </a:r>
            <a:r>
              <a:rPr lang="en-US" sz="1400" b="1" spc="4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a:t>
            </a:r>
            <a:r>
              <a:rPr lang="en-US" sz="1400" b="1" spc="-25" dirty="0">
                <a:solidFill>
                  <a:srgbClr val="231F20"/>
                </a:solidFill>
                <a:latin typeface="Arial"/>
                <a:ea typeface="Arial"/>
                <a:cs typeface="Times New Roman"/>
              </a:rPr>
              <a:t>r</a:t>
            </a:r>
            <a:r>
              <a:rPr lang="en-US" sz="1400" b="1" dirty="0">
                <a:solidFill>
                  <a:srgbClr val="231F20"/>
                </a:solidFill>
                <a:latin typeface="Arial"/>
                <a:ea typeface="Arial"/>
                <a:cs typeface="Times New Roman"/>
              </a:rPr>
              <a:t>omise</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Campaign.</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no</a:t>
            </a:r>
            <a:r>
              <a:rPr lang="en-US" sz="1400" b="1" spc="4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federal</a:t>
            </a:r>
            <a:r>
              <a:rPr lang="en-US" sz="1400" b="1" spc="4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or state</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lobbying</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is</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conducted</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by</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Civic</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nation</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on</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behalf</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of</a:t>
            </a:r>
            <a:r>
              <a:rPr lang="en-US" sz="1400" b="1" spc="60" dirty="0">
                <a:solidFill>
                  <a:srgbClr val="231F20"/>
                </a:solidFill>
                <a:latin typeface="Arial"/>
                <a:ea typeface="Arial"/>
                <a:cs typeface="Times New Roman"/>
              </a:rPr>
              <a:t> </a:t>
            </a:r>
            <a:r>
              <a:rPr lang="en-US" sz="1400" b="1" dirty="0">
                <a:solidFill>
                  <a:srgbClr val="231F20"/>
                </a:solidFill>
                <a:latin typeface="Arial"/>
                <a:ea typeface="Arial"/>
                <a:cs typeface="Times New Roman"/>
              </a:rPr>
              <a:t>the</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College</a:t>
            </a:r>
            <a:r>
              <a:rPr lang="en-US" sz="1400" b="1" spc="65" dirty="0">
                <a:solidFill>
                  <a:srgbClr val="231F20"/>
                </a:solidFill>
                <a:latin typeface="Arial"/>
                <a:ea typeface="Arial"/>
                <a:cs typeface="Times New Roman"/>
              </a:rPr>
              <a:t> </a:t>
            </a:r>
            <a:r>
              <a:rPr lang="en-US" sz="1400" b="1" dirty="0">
                <a:solidFill>
                  <a:srgbClr val="231F20"/>
                </a:solidFill>
                <a:latin typeface="Arial"/>
                <a:ea typeface="Arial"/>
                <a:cs typeface="Times New Roman"/>
              </a:rPr>
              <a:t>P</a:t>
            </a:r>
            <a:r>
              <a:rPr lang="en-US" sz="1400" b="1" spc="-25" dirty="0">
                <a:solidFill>
                  <a:srgbClr val="231F20"/>
                </a:solidFill>
                <a:latin typeface="Arial"/>
                <a:ea typeface="Arial"/>
                <a:cs typeface="Times New Roman"/>
              </a:rPr>
              <a:t>r</a:t>
            </a:r>
            <a:r>
              <a:rPr lang="en-US" sz="1400" b="1" dirty="0">
                <a:solidFill>
                  <a:srgbClr val="231F20"/>
                </a:solidFill>
                <a:latin typeface="Arial"/>
                <a:ea typeface="Arial"/>
                <a:cs typeface="Times New Roman"/>
              </a:rPr>
              <a:t>omise</a:t>
            </a:r>
            <a:r>
              <a:rPr lang="en-US" sz="1400" b="1" spc="60" dirty="0">
                <a:solidFill>
                  <a:srgbClr val="231F20"/>
                </a:solidFill>
                <a:latin typeface="Arial"/>
                <a:ea typeface="Arial"/>
                <a:cs typeface="Times New Roman"/>
              </a:rPr>
              <a:t> </a:t>
            </a:r>
            <a:r>
              <a:rPr lang="en-US" sz="1400" b="1" dirty="0" smtClean="0">
                <a:solidFill>
                  <a:srgbClr val="231F20"/>
                </a:solidFill>
                <a:latin typeface="Arial"/>
                <a:ea typeface="Arial"/>
                <a:cs typeface="Times New Roman"/>
              </a:rPr>
              <a:t>Campaign</a:t>
            </a:r>
          </a:p>
          <a:p>
            <a:pPr marL="63500" marR="245745">
              <a:lnSpc>
                <a:spcPct val="110000"/>
              </a:lnSpc>
              <a:spcBef>
                <a:spcPts val="0"/>
              </a:spcBef>
              <a:spcAft>
                <a:spcPts val="0"/>
              </a:spcAft>
            </a:pPr>
            <a:endParaRPr lang="en-US" sz="1400" dirty="0">
              <a:solidFill>
                <a:srgbClr val="231F20"/>
              </a:solidFill>
              <a:latin typeface="Arial"/>
              <a:ea typeface="Arial"/>
              <a:cs typeface="Times New Roman"/>
            </a:endParaRPr>
          </a:p>
          <a:p>
            <a:pPr marL="63500" marR="245745">
              <a:lnSpc>
                <a:spcPct val="110000"/>
              </a:lnSpc>
              <a:spcBef>
                <a:spcPts val="0"/>
              </a:spcBef>
              <a:spcAft>
                <a:spcPts val="0"/>
              </a:spcAft>
            </a:pPr>
            <a:endParaRPr lang="en-US" sz="1400" dirty="0" smtClean="0">
              <a:solidFill>
                <a:srgbClr val="231F20"/>
              </a:solidFill>
              <a:latin typeface="Arial"/>
              <a:ea typeface="Arial"/>
              <a:cs typeface="Times New Roman"/>
            </a:endParaRPr>
          </a:p>
          <a:p>
            <a:pPr marL="63500" marR="245745">
              <a:lnSpc>
                <a:spcPct val="110000"/>
              </a:lnSpc>
              <a:spcBef>
                <a:spcPts val="0"/>
              </a:spcBef>
              <a:spcAft>
                <a:spcPts val="0"/>
              </a:spcAft>
            </a:pPr>
            <a:endParaRPr lang="en-US" sz="1400" dirty="0">
              <a:solidFill>
                <a:srgbClr val="231F20"/>
              </a:solidFill>
              <a:latin typeface="Arial"/>
              <a:ea typeface="Arial"/>
              <a:cs typeface="Times New Roman"/>
            </a:endParaRPr>
          </a:p>
          <a:p>
            <a:pPr marL="63500" marR="245745">
              <a:lnSpc>
                <a:spcPct val="110000"/>
              </a:lnSpc>
              <a:spcBef>
                <a:spcPts val="0"/>
              </a:spcBef>
              <a:spcAft>
                <a:spcPts val="0"/>
              </a:spcAft>
            </a:pPr>
            <a:endParaRPr lang="en-US" sz="1400" dirty="0" smtClean="0">
              <a:solidFill>
                <a:srgbClr val="231F20"/>
              </a:solidFill>
              <a:latin typeface="Arial"/>
              <a:ea typeface="Arial"/>
              <a:cs typeface="Times New Roman"/>
            </a:endParaRPr>
          </a:p>
        </p:txBody>
      </p:sp>
    </p:spTree>
    <p:extLst>
      <p:ext uri="{BB962C8B-B14F-4D97-AF65-F5344CB8AC3E}">
        <p14:creationId xmlns:p14="http://schemas.microsoft.com/office/powerpoint/2010/main" val="1348114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1"/>
            <a:ext cx="8686800" cy="655319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543" y="152401"/>
            <a:ext cx="8229600" cy="553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314" y="304801"/>
            <a:ext cx="9383486" cy="6400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81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28600"/>
            <a:ext cx="8610600" cy="64008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42900"/>
            <a:ext cx="9963499"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57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152400"/>
            <a:ext cx="8686800" cy="6601279"/>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
            <a:ext cx="8305799" cy="6601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07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76200"/>
            <a:ext cx="8763000" cy="6629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9567"/>
            <a:ext cx="9296400" cy="646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11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64770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33400"/>
            <a:ext cx="9761118" cy="501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33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4118" y="70757"/>
            <a:ext cx="8575082" cy="67818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439" y="130629"/>
            <a:ext cx="8580561"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181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14600"/>
            <a:ext cx="8229600" cy="3990975"/>
          </a:xfrm>
          <a:effectLst>
            <a:outerShdw blurRad="50800" dist="38100" dir="5400000" algn="t" rotWithShape="0">
              <a:prstClr val="black">
                <a:alpha val="40000"/>
              </a:prstClr>
            </a:outerShdw>
          </a:effectLst>
        </p:spPr>
        <p:txBody>
          <a:bodyPr>
            <a:normAutofit lnSpcReduction="10000"/>
          </a:bodyPr>
          <a:lstStyle/>
          <a:p>
            <a:pPr marL="0" indent="0">
              <a:buNone/>
            </a:pPr>
            <a:r>
              <a:rPr lang="en-US" i="1" dirty="0" smtClean="0"/>
              <a:t>“America thrived in the 20</a:t>
            </a:r>
            <a:r>
              <a:rPr lang="en-US" i="1" baseline="30000" dirty="0" smtClean="0"/>
              <a:t>th</a:t>
            </a:r>
            <a:r>
              <a:rPr lang="en-US" i="1" dirty="0" smtClean="0"/>
              <a:t> century because we made high school free, sent a generation of GI’s to college, and trained the best workforce in the world.  But in the 21</a:t>
            </a:r>
            <a:r>
              <a:rPr lang="en-US" i="1" baseline="30000" dirty="0" smtClean="0"/>
              <a:t>st</a:t>
            </a:r>
            <a:r>
              <a:rPr lang="en-US" i="1" dirty="0" smtClean="0"/>
              <a:t> century economy that rewards knowledge like never before, we need to do more.”</a:t>
            </a:r>
          </a:p>
          <a:p>
            <a:endParaRPr lang="en-US" dirty="0"/>
          </a:p>
          <a:p>
            <a:pPr marL="0" indent="0" algn="r">
              <a:buNone/>
            </a:pPr>
            <a:r>
              <a:rPr lang="en-US" dirty="0" smtClean="0"/>
              <a:t>Barack Obama</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425" y="228600"/>
            <a:ext cx="2343150" cy="1952625"/>
          </a:xfrm>
          <a:prstGeom prst="rect">
            <a:avLst/>
          </a:prstGeom>
          <a:effectLst>
            <a:innerShdw blurRad="114300">
              <a:prstClr val="black"/>
            </a:innerShdw>
          </a:effectLst>
        </p:spPr>
      </p:pic>
    </p:spTree>
    <p:extLst>
      <p:ext uri="{BB962C8B-B14F-4D97-AF65-F5344CB8AC3E}">
        <p14:creationId xmlns:p14="http://schemas.microsoft.com/office/powerpoint/2010/main" val="350702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
            <a:ext cx="8763000" cy="6642507"/>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4" y="76200"/>
            <a:ext cx="8964259" cy="664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65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52400"/>
            <a:ext cx="8839200" cy="58674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10109507" cy="2827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17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7400" y="533400"/>
            <a:ext cx="5697521" cy="56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62937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1371600"/>
            <a:ext cx="7924800" cy="3657600"/>
          </a:xfrm>
          <a:prstGeom prst="roundRect">
            <a:avLst/>
          </a:prstGeom>
          <a:solidFill>
            <a:schemeClr val="accent1">
              <a:lumMod val="40000"/>
              <a:lumOff val="6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1000" y="2209800"/>
            <a:ext cx="8305800" cy="914400"/>
          </a:xfrm>
        </p:spPr>
        <p:txBody>
          <a:bodyPr>
            <a:noAutofit/>
          </a:bodyPr>
          <a:lstStyle/>
          <a:p>
            <a:pPr marL="0" indent="0" algn="ctr">
              <a:buNone/>
            </a:pPr>
            <a:r>
              <a:rPr lang="en-US" sz="6000" b="1" dirty="0" smtClean="0">
                <a:solidFill>
                  <a:schemeClr val="bg1"/>
                </a:solidFill>
              </a:rPr>
              <a:t>What is the College Promise?</a:t>
            </a:r>
            <a:endParaRPr lang="en-US" sz="6000" b="1" dirty="0">
              <a:solidFill>
                <a:schemeClr val="bg1"/>
              </a:solidFill>
            </a:endParaRPr>
          </a:p>
        </p:txBody>
      </p:sp>
    </p:spTree>
    <p:extLst>
      <p:ext uri="{BB962C8B-B14F-4D97-AF65-F5344CB8AC3E}">
        <p14:creationId xmlns:p14="http://schemas.microsoft.com/office/powerpoint/2010/main" val="3961663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364163"/>
          </a:xfrm>
          <a:effectLst>
            <a:outerShdw blurRad="50800" dist="38100" dir="2700000" algn="tl" rotWithShape="0">
              <a:prstClr val="black">
                <a:alpha val="40000"/>
              </a:prstClr>
            </a:outerShdw>
          </a:effectLst>
        </p:spPr>
        <p:txBody>
          <a:bodyPr>
            <a:normAutofit fontScale="85000" lnSpcReduction="10000"/>
          </a:bodyPr>
          <a:lstStyle/>
          <a:p>
            <a:pPr marL="0" indent="0">
              <a:buNone/>
            </a:pPr>
            <a:r>
              <a:rPr lang="en-US" dirty="0" smtClean="0">
                <a:effectLst>
                  <a:outerShdw blurRad="50800" dist="38100" algn="l" rotWithShape="0">
                    <a:prstClr val="black">
                      <a:alpha val="40000"/>
                    </a:prstClr>
                  </a:outerShdw>
                </a:effectLst>
              </a:rPr>
              <a:t>America’s </a:t>
            </a:r>
            <a:r>
              <a:rPr lang="en-US" dirty="0">
                <a:effectLst>
                  <a:outerShdw blurRad="50800" dist="38100" algn="l" rotWithShape="0">
                    <a:prstClr val="black">
                      <a:alpha val="40000"/>
                    </a:prstClr>
                  </a:outerShdw>
                </a:effectLst>
              </a:rPr>
              <a:t>College </a:t>
            </a:r>
            <a:r>
              <a:rPr lang="en-US" dirty="0" smtClean="0">
                <a:effectLst>
                  <a:outerShdw blurRad="50800" dist="38100" algn="l" rotWithShape="0">
                    <a:prstClr val="black">
                      <a:alpha val="40000"/>
                    </a:prstClr>
                  </a:outerShdw>
                </a:effectLst>
              </a:rPr>
              <a:t>Promise is a nation-wide nonpartisan, local, and state-led higher education  initiative </a:t>
            </a:r>
            <a:r>
              <a:rPr lang="en-US" dirty="0">
                <a:effectLst>
                  <a:outerShdw blurRad="50800" dist="38100" algn="l" rotWithShape="0">
                    <a:prstClr val="black">
                      <a:alpha val="40000"/>
                    </a:prstClr>
                  </a:outerShdw>
                </a:effectLst>
              </a:rPr>
              <a:t>to make 2 years of a community college education free for responsible </a:t>
            </a:r>
            <a:r>
              <a:rPr lang="en-US" dirty="0" smtClean="0">
                <a:effectLst>
                  <a:outerShdw blurRad="50800" dist="38100" algn="l" rotWithShape="0">
                    <a:prstClr val="black">
                      <a:alpha val="40000"/>
                    </a:prstClr>
                  </a:outerShdw>
                </a:effectLst>
              </a:rPr>
              <a:t>American students. </a:t>
            </a:r>
            <a:r>
              <a:rPr lang="en-US" dirty="0">
                <a:effectLst>
                  <a:outerShdw blurRad="50800" dist="38100" algn="l" rotWithShape="0">
                    <a:prstClr val="black">
                      <a:alpha val="40000"/>
                    </a:prstClr>
                  </a:outerShdw>
                </a:effectLst>
              </a:rPr>
              <a:t>The proposal was inspired by bi-partisan efforts in Tennessee, Chicago, Miami, and Kalamazoo where leaders came together to make good on the Promise. </a:t>
            </a:r>
            <a:endParaRPr lang="en-US" dirty="0" smtClean="0">
              <a:effectLst>
                <a:outerShdw blurRad="50800" dist="38100" algn="l" rotWithShape="0">
                  <a:prstClr val="black">
                    <a:alpha val="40000"/>
                  </a:prstClr>
                </a:outerShdw>
              </a:effectLst>
            </a:endParaRPr>
          </a:p>
          <a:p>
            <a:pPr marL="0" indent="0">
              <a:buNone/>
            </a:pPr>
            <a:r>
              <a:rPr lang="en-US" dirty="0" smtClean="0">
                <a:effectLst>
                  <a:outerShdw blurRad="50800" dist="38100" algn="l" rotWithShape="0">
                    <a:prstClr val="black">
                      <a:alpha val="40000"/>
                    </a:prstClr>
                  </a:outerShdw>
                </a:effectLst>
              </a:rPr>
              <a:t>The </a:t>
            </a:r>
            <a:r>
              <a:rPr lang="en-US" dirty="0">
                <a:effectLst>
                  <a:outerShdw blurRad="50800" dist="38100" algn="l" rotWithShape="0">
                    <a:prstClr val="black">
                      <a:alpha val="40000"/>
                    </a:prstClr>
                  </a:outerShdw>
                </a:effectLst>
              </a:rPr>
              <a:t>College Promise Campaign will work with leaders in education, business, philanthropy, non-profits, and other sectors to create College Promise programs across the country. The idea is already gaining momentum in places like Oregon, Minnesota, Philadelphia, and Long Beach. College Promise programs are growing!</a:t>
            </a:r>
          </a:p>
        </p:txBody>
      </p:sp>
    </p:spTree>
    <p:extLst>
      <p:ext uri="{BB962C8B-B14F-4D97-AF65-F5344CB8AC3E}">
        <p14:creationId xmlns:p14="http://schemas.microsoft.com/office/powerpoint/2010/main" val="56300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dirty="0" smtClean="0">
                <a:effectLst>
                  <a:outerShdw blurRad="50800" dist="38100" dir="2700000" algn="tl" rotWithShape="0">
                    <a:prstClr val="black">
                      <a:alpha val="40000"/>
                    </a:prstClr>
                  </a:outerShdw>
                </a:effectLst>
              </a:rPr>
              <a:t>College Promise Campaign Goals</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457200" y="1295400"/>
            <a:ext cx="8229600" cy="5181600"/>
          </a:xfrm>
          <a:effectLst>
            <a:outerShdw blurRad="50800" dist="38100" dir="2700000" algn="tl" rotWithShape="0">
              <a:prstClr val="black">
                <a:alpha val="40000"/>
              </a:prstClr>
            </a:outerShdw>
          </a:effectLst>
        </p:spPr>
        <p:txBody>
          <a:bodyPr>
            <a:normAutofit fontScale="85000" lnSpcReduction="10000"/>
          </a:bodyPr>
          <a:lstStyle/>
          <a:p>
            <a:r>
              <a:rPr lang="en-US" dirty="0" smtClean="0">
                <a:effectLst>
                  <a:outerShdw blurRad="50800" dist="38100" dir="2700000" algn="tl" rotWithShape="0">
                    <a:prstClr val="black">
                      <a:alpha val="40000"/>
                    </a:prstClr>
                  </a:outerShdw>
                </a:effectLst>
              </a:rPr>
              <a:t>Make 2 years of college as debt-free and universal as high school</a:t>
            </a:r>
          </a:p>
          <a:p>
            <a:r>
              <a:rPr lang="en-US" dirty="0" smtClean="0">
                <a:effectLst>
                  <a:outerShdw blurRad="50800" dist="38100" dir="2700000" algn="tl" rotWithShape="0">
                    <a:prstClr val="black">
                      <a:alpha val="40000"/>
                    </a:prstClr>
                  </a:outerShdw>
                </a:effectLst>
              </a:rPr>
              <a:t>Enhance student responsibility and cut cost of college for all Americans</a:t>
            </a:r>
          </a:p>
          <a:p>
            <a:r>
              <a:rPr lang="en-US" dirty="0" smtClean="0">
                <a:effectLst>
                  <a:outerShdw blurRad="50800" dist="38100" dir="2700000" algn="tl" rotWithShape="0">
                    <a:prstClr val="black">
                      <a:alpha val="40000"/>
                    </a:prstClr>
                  </a:outerShdw>
                </a:effectLst>
              </a:rPr>
              <a:t>Help build high-quality community colleges</a:t>
            </a:r>
          </a:p>
          <a:p>
            <a:r>
              <a:rPr lang="en-US" dirty="0" smtClean="0">
                <a:effectLst>
                  <a:outerShdw blurRad="50800" dist="38100" dir="2700000" algn="tl" rotWithShape="0">
                    <a:prstClr val="black">
                      <a:alpha val="40000"/>
                    </a:prstClr>
                  </a:outerShdw>
                </a:effectLst>
              </a:rPr>
              <a:t>Improve 2-to-4-year institution transfer processes and outcomes</a:t>
            </a:r>
          </a:p>
          <a:p>
            <a:r>
              <a:rPr lang="en-US" dirty="0" smtClean="0">
                <a:effectLst>
                  <a:outerShdw blurRad="50800" dist="38100" dir="2700000" algn="tl" rotWithShape="0">
                    <a:prstClr val="black">
                      <a:alpha val="40000"/>
                    </a:prstClr>
                  </a:outerShdw>
                </a:effectLst>
              </a:rPr>
              <a:t>Ensure states share responsibility for educating citizens</a:t>
            </a:r>
          </a:p>
          <a:p>
            <a:r>
              <a:rPr lang="en-US" dirty="0" smtClean="0">
                <a:effectLst>
                  <a:outerShdw blurRad="50800" dist="38100" dir="2700000" algn="tl" rotWithShape="0">
                    <a:prstClr val="black">
                      <a:alpha val="40000"/>
                    </a:prstClr>
                  </a:outerShdw>
                </a:effectLst>
              </a:rPr>
              <a:t>Expand technical training for middle-class jobs</a:t>
            </a:r>
          </a:p>
          <a:p>
            <a:r>
              <a:rPr lang="en-US" dirty="0" smtClean="0">
                <a:effectLst>
                  <a:outerShdw blurRad="50800" dist="38100" dir="2700000" algn="tl" rotWithShape="0">
                    <a:prstClr val="black">
                      <a:alpha val="40000"/>
                    </a:prstClr>
                  </a:outerShdw>
                </a:effectLst>
              </a:rPr>
              <a:t>Build on local, state, and national programs that support college access, academic persistence, and completion</a:t>
            </a:r>
            <a:endParaRPr lang="en-US"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66603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330" y="3200400"/>
            <a:ext cx="5099304" cy="342301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3550" y="195943"/>
            <a:ext cx="2990850" cy="3748588"/>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400" y="228600"/>
            <a:ext cx="3151632" cy="3566224"/>
          </a:xfrm>
          <a:prstGeom prst="rect">
            <a:avLst/>
          </a:prstGeom>
        </p:spPr>
      </p:pic>
    </p:spTree>
    <p:extLst>
      <p:ext uri="{BB962C8B-B14F-4D97-AF65-F5344CB8AC3E}">
        <p14:creationId xmlns:p14="http://schemas.microsoft.com/office/powerpoint/2010/main" val="35710949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943600"/>
          </a:xfrm>
          <a:solidFill>
            <a:schemeClr val="accent5">
              <a:lumMod val="20000"/>
              <a:lumOff val="80000"/>
            </a:schemeClr>
          </a:solidFill>
        </p:spPr>
        <p:txBody>
          <a:bodyPr>
            <a:normAutofit/>
          </a:bodyPr>
          <a:lstStyle/>
          <a:p>
            <a:pPr marL="0" indent="0" algn="ctr">
              <a:buNone/>
            </a:pPr>
            <a:r>
              <a:rPr lang="en-US" sz="3500" b="1" dirty="0" smtClean="0">
                <a:solidFill>
                  <a:schemeClr val="bg1"/>
                </a:solidFill>
              </a:rPr>
              <a:t>MAKING COMMUNITY COLLEGE FREE FOR ANYONE WILLING TO WORK FOR IT</a:t>
            </a:r>
          </a:p>
          <a:p>
            <a:pPr marL="0" indent="0">
              <a:buNone/>
            </a:pPr>
            <a:endParaRPr lang="en-US" dirty="0"/>
          </a:p>
          <a:p>
            <a:pPr fontAlgn="base">
              <a:buFont typeface="Wingdings" pitchFamily="2" charset="2"/>
              <a:buChar char="Ø"/>
            </a:pPr>
            <a:r>
              <a:rPr lang="en-US" b="1" dirty="0">
                <a:solidFill>
                  <a:srgbClr val="FF0000"/>
                </a:solidFill>
              </a:rPr>
              <a:t>Work means getting good grades and being serious about getting a degree or certificate</a:t>
            </a:r>
            <a:r>
              <a:rPr lang="en-US" b="1" dirty="0" smtClean="0">
                <a:solidFill>
                  <a:srgbClr val="FF0000"/>
                </a:solidFill>
              </a:rPr>
              <a:t>.</a:t>
            </a:r>
          </a:p>
          <a:p>
            <a:pPr fontAlgn="base">
              <a:buFont typeface="Wingdings" pitchFamily="2" charset="2"/>
              <a:buChar char="Ø"/>
            </a:pPr>
            <a:r>
              <a:rPr lang="en-US" b="1" dirty="0" smtClean="0">
                <a:solidFill>
                  <a:srgbClr val="FF0000"/>
                </a:solidFill>
              </a:rPr>
              <a:t>Credits </a:t>
            </a:r>
            <a:r>
              <a:rPr lang="en-US" b="1" dirty="0">
                <a:solidFill>
                  <a:srgbClr val="FF0000"/>
                </a:solidFill>
              </a:rPr>
              <a:t>will transfer to a 4-year university or go towards completing vocational certificates and degrees</a:t>
            </a:r>
            <a:r>
              <a:rPr lang="en-US" b="1" dirty="0" smtClean="0">
                <a:solidFill>
                  <a:srgbClr val="FF0000"/>
                </a:solidFill>
              </a:rPr>
              <a:t>.</a:t>
            </a:r>
            <a:endParaRPr lang="en-US" b="1" dirty="0">
              <a:solidFill>
                <a:srgbClr val="FF0000"/>
              </a:solidFill>
            </a:endParaRPr>
          </a:p>
          <a:p>
            <a:pPr fontAlgn="base">
              <a:buFont typeface="Wingdings" pitchFamily="2" charset="2"/>
              <a:buChar char="Ø"/>
            </a:pPr>
            <a:r>
              <a:rPr lang="en-US" b="1" dirty="0" smtClean="0">
                <a:solidFill>
                  <a:srgbClr val="FF0000"/>
                </a:solidFill>
              </a:rPr>
              <a:t>Local</a:t>
            </a:r>
            <a:r>
              <a:rPr lang="en-US" b="1" dirty="0">
                <a:solidFill>
                  <a:srgbClr val="FF0000"/>
                </a:solidFill>
              </a:rPr>
              <a:t>, state, and federal governments work together to pay for this.</a:t>
            </a:r>
          </a:p>
          <a:p>
            <a:pPr marL="0" indent="0">
              <a:buNone/>
            </a:pPr>
            <a:endParaRPr lang="en-US" dirty="0"/>
          </a:p>
        </p:txBody>
      </p:sp>
      <p:pic>
        <p:nvPicPr>
          <p:cNvPr id="5124" name="Picture 4" descr="C:\Users\01632657\AppData\Local\Microsoft\Windows\Temporary Internet Files\Content.IE5\OEJAU51T\grad-cap-diplom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5242560"/>
            <a:ext cx="1828800"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814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0"/>
            <a:ext cx="4572000" cy="6810963"/>
          </a:xfrm>
        </p:spPr>
      </p:pic>
      <p:sp>
        <p:nvSpPr>
          <p:cNvPr id="2" name="Title 1"/>
          <p:cNvSpPr>
            <a:spLocks noGrp="1"/>
          </p:cNvSpPr>
          <p:nvPr>
            <p:ph type="title"/>
          </p:nvPr>
        </p:nvSpPr>
        <p:spPr>
          <a:xfrm>
            <a:off x="5943600" y="274638"/>
            <a:ext cx="2743200" cy="5440362"/>
          </a:xfrm>
          <a:effectLst>
            <a:outerShdw blurRad="50800" dist="38100" dir="10800000" algn="r" rotWithShape="0">
              <a:prstClr val="black">
                <a:alpha val="40000"/>
              </a:prstClr>
            </a:outerShdw>
          </a:effectLst>
        </p:spPr>
        <p:txBody>
          <a:bodyPr>
            <a:normAutofit/>
          </a:bodyPr>
          <a:lstStyle/>
          <a:p>
            <a:r>
              <a:rPr lang="en-US" sz="5400" dirty="0">
                <a:solidFill>
                  <a:schemeClr val="bg1"/>
                </a:solidFill>
                <a:latin typeface="+mn-lt"/>
              </a:rPr>
              <a:t>HOW DO WE BEGIN?</a:t>
            </a:r>
          </a:p>
        </p:txBody>
      </p:sp>
    </p:spTree>
    <p:extLst>
      <p:ext uri="{BB962C8B-B14F-4D97-AF65-F5344CB8AC3E}">
        <p14:creationId xmlns:p14="http://schemas.microsoft.com/office/powerpoint/2010/main" val="287119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3847039"/>
            <a:ext cx="4318853" cy="2860541"/>
          </a:xfrm>
          <a:prstGeom prst="rect">
            <a:avLst/>
          </a:prstGeom>
        </p:spPr>
      </p:pic>
      <p:sp>
        <p:nvSpPr>
          <p:cNvPr id="3" name="Content Placeholder 2"/>
          <p:cNvSpPr>
            <a:spLocks noGrp="1"/>
          </p:cNvSpPr>
          <p:nvPr>
            <p:ph idx="1"/>
          </p:nvPr>
        </p:nvSpPr>
        <p:spPr>
          <a:xfrm>
            <a:off x="457199" y="152400"/>
            <a:ext cx="8077201" cy="6553199"/>
          </a:xfrm>
          <a:ln w="12700">
            <a:noFill/>
          </a:ln>
          <a:effectLst/>
        </p:spPr>
        <p:txBody>
          <a:bodyPr>
            <a:normAutofit lnSpcReduction="10000"/>
          </a:bodyPr>
          <a:lstStyle/>
          <a:p>
            <a:pPr marL="0" indent="0">
              <a:buNone/>
            </a:pPr>
            <a:r>
              <a:rPr lang="en-US" b="1" dirty="0" smtClean="0">
                <a:solidFill>
                  <a:schemeClr val="bg1"/>
                </a:solidFill>
              </a:rPr>
              <a:t>The campaign will launch a national public awareness campaign that promotes and emphasizes community college completion by:</a:t>
            </a:r>
          </a:p>
          <a:p>
            <a:r>
              <a:rPr lang="en-US" b="1" dirty="0" smtClean="0">
                <a:solidFill>
                  <a:schemeClr val="bg1"/>
                </a:solidFill>
              </a:rPr>
              <a:t>Encouraging community, regional, and state stakeholders to incorporate proven methods that work</a:t>
            </a:r>
          </a:p>
          <a:p>
            <a:r>
              <a:rPr lang="en-US" b="1" dirty="0" smtClean="0">
                <a:solidFill>
                  <a:schemeClr val="bg1"/>
                </a:solidFill>
              </a:rPr>
              <a:t>Leveraging the results of evidence-based research to support investing in the College Promise</a:t>
            </a:r>
          </a:p>
          <a:p>
            <a:r>
              <a:rPr lang="en-US" b="1" dirty="0" smtClean="0">
                <a:solidFill>
                  <a:schemeClr val="bg1"/>
                </a:solidFill>
              </a:rPr>
              <a:t>Implementing outreach,                              field-building,                              communications ,                                            and publication plans </a:t>
            </a:r>
          </a:p>
          <a:p>
            <a:endParaRPr lang="en-US" sz="7200" dirty="0"/>
          </a:p>
          <a:p>
            <a:endParaRPr lang="en-US" dirty="0" smtClean="0"/>
          </a:p>
          <a:p>
            <a:endParaRPr lang="en-US" dirty="0"/>
          </a:p>
        </p:txBody>
      </p:sp>
    </p:spTree>
    <p:extLst>
      <p:ext uri="{BB962C8B-B14F-4D97-AF65-F5344CB8AC3E}">
        <p14:creationId xmlns:p14="http://schemas.microsoft.com/office/powerpoint/2010/main" val="217498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603</TotalTime>
  <Words>467</Words>
  <Application>Microsoft Office PowerPoint</Application>
  <PresentationFormat>On-screen Show (4:3)</PresentationFormat>
  <Paragraphs>70</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College Promise Campaign Goals</vt:lpstr>
      <vt:lpstr>PowerPoint Presentation</vt:lpstr>
      <vt:lpstr>PowerPoint Presentation</vt:lpstr>
      <vt:lpstr>HOW DO WE BEGIN?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 Susan</dc:creator>
  <cp:lastModifiedBy>Kupec, Aaron</cp:lastModifiedBy>
  <cp:revision>49</cp:revision>
  <dcterms:created xsi:type="dcterms:W3CDTF">2015-10-21T19:37:21Z</dcterms:created>
  <dcterms:modified xsi:type="dcterms:W3CDTF">2015-10-28T18:46:07Z</dcterms:modified>
</cp:coreProperties>
</file>