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4" r:id="rId1"/>
  </p:sldMasterIdLst>
  <p:notesMasterIdLst>
    <p:notesMasterId r:id="rId43"/>
  </p:notesMasterIdLst>
  <p:handoutMasterIdLst>
    <p:handoutMasterId r:id="rId44"/>
  </p:handoutMasterIdLst>
  <p:sldIdLst>
    <p:sldId id="487" r:id="rId2"/>
    <p:sldId id="414" r:id="rId3"/>
    <p:sldId id="612" r:id="rId4"/>
    <p:sldId id="764" r:id="rId5"/>
    <p:sldId id="756" r:id="rId6"/>
    <p:sldId id="758" r:id="rId7"/>
    <p:sldId id="278" r:id="rId8"/>
    <p:sldId id="757" r:id="rId9"/>
    <p:sldId id="279" r:id="rId10"/>
    <p:sldId id="783" r:id="rId11"/>
    <p:sldId id="262" r:id="rId12"/>
    <p:sldId id="730" r:id="rId13"/>
    <p:sldId id="761" r:id="rId14"/>
    <p:sldId id="281" r:id="rId15"/>
    <p:sldId id="280" r:id="rId16"/>
    <p:sldId id="284" r:id="rId17"/>
    <p:sldId id="767" r:id="rId18"/>
    <p:sldId id="768" r:id="rId19"/>
    <p:sldId id="300" r:id="rId20"/>
    <p:sldId id="762" r:id="rId21"/>
    <p:sldId id="775" r:id="rId22"/>
    <p:sldId id="785" r:id="rId23"/>
    <p:sldId id="786" r:id="rId24"/>
    <p:sldId id="772" r:id="rId25"/>
    <p:sldId id="773" r:id="rId26"/>
    <p:sldId id="774" r:id="rId27"/>
    <p:sldId id="760" r:id="rId28"/>
    <p:sldId id="539" r:id="rId29"/>
    <p:sldId id="776" r:id="rId30"/>
    <p:sldId id="671" r:id="rId31"/>
    <p:sldId id="554" r:id="rId32"/>
    <p:sldId id="765" r:id="rId33"/>
    <p:sldId id="603" r:id="rId34"/>
    <p:sldId id="770" r:id="rId35"/>
    <p:sldId id="778" r:id="rId36"/>
    <p:sldId id="782" r:id="rId37"/>
    <p:sldId id="771" r:id="rId38"/>
    <p:sldId id="763" r:id="rId39"/>
    <p:sldId id="777" r:id="rId40"/>
    <p:sldId id="769" r:id="rId41"/>
    <p:sldId id="669" r:id="rId4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00FF"/>
    <a:srgbClr val="003399"/>
    <a:srgbClr val="DA0000"/>
    <a:srgbClr val="FFFFFF"/>
    <a:srgbClr val="3399FF"/>
    <a:srgbClr val="DDF2FF"/>
    <a:srgbClr val="CCECFF"/>
    <a:srgbClr val="EDD5FF"/>
    <a:srgbClr val="E7FF99"/>
    <a:srgbClr val="3CA4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98856" autoAdjust="0"/>
  </p:normalViewPr>
  <p:slideViewPr>
    <p:cSldViewPr>
      <p:cViewPr varScale="1">
        <p:scale>
          <a:sx n="92" d="100"/>
          <a:sy n="92" d="100"/>
        </p:scale>
        <p:origin x="-858" y="-90"/>
      </p:cViewPr>
      <p:guideLst>
        <p:guide orient="horz" pos="2160"/>
        <p:guide pos="2880"/>
      </p:guideLst>
    </p:cSldViewPr>
  </p:slideViewPr>
  <p:outlineViewPr>
    <p:cViewPr>
      <p:scale>
        <a:sx n="33" d="100"/>
        <a:sy n="33" d="100"/>
      </p:scale>
      <p:origin x="0" y="17178"/>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44" y="8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6" y="0"/>
            <a:ext cx="3172240" cy="480388"/>
          </a:xfrm>
          <a:prstGeom prst="rect">
            <a:avLst/>
          </a:prstGeom>
          <a:noFill/>
          <a:ln w="9525">
            <a:noFill/>
            <a:miter lim="800000"/>
            <a:headEnd/>
            <a:tailEnd/>
          </a:ln>
          <a:effectLst/>
        </p:spPr>
        <p:txBody>
          <a:bodyPr vert="horz" wrap="square" lIns="95724" tIns="47862" rIns="95724" bIns="47862" numCol="1" anchor="t" anchorCtr="0" compatLnSpc="1">
            <a:prstTxWarp prst="textNoShape">
              <a:avLst/>
            </a:prstTxWarp>
          </a:bodyPr>
          <a:lstStyle>
            <a:lvl1pPr defTabSz="957313" eaLnBrk="1" hangingPunct="1">
              <a:defRPr sz="1100">
                <a:latin typeface="Arial" charset="0"/>
              </a:defRPr>
            </a:lvl1pPr>
          </a:lstStyle>
          <a:p>
            <a:pPr>
              <a:defRPr/>
            </a:pPr>
            <a:endParaRPr lang="en-US" dirty="0"/>
          </a:p>
        </p:txBody>
      </p:sp>
      <p:sp>
        <p:nvSpPr>
          <p:cNvPr id="128003" name="Rectangle 3"/>
          <p:cNvSpPr>
            <a:spLocks noGrp="1" noChangeArrowheads="1"/>
          </p:cNvSpPr>
          <p:nvPr>
            <p:ph type="dt" sz="quarter" idx="1"/>
          </p:nvPr>
        </p:nvSpPr>
        <p:spPr bwMode="auto">
          <a:xfrm>
            <a:off x="4141310" y="0"/>
            <a:ext cx="3172240" cy="480388"/>
          </a:xfrm>
          <a:prstGeom prst="rect">
            <a:avLst/>
          </a:prstGeom>
          <a:noFill/>
          <a:ln w="9525">
            <a:noFill/>
            <a:miter lim="800000"/>
            <a:headEnd/>
            <a:tailEnd/>
          </a:ln>
          <a:effectLst/>
        </p:spPr>
        <p:txBody>
          <a:bodyPr vert="horz" wrap="square" lIns="95724" tIns="47862" rIns="95724" bIns="47862" numCol="1" anchor="t" anchorCtr="0" compatLnSpc="1">
            <a:prstTxWarp prst="textNoShape">
              <a:avLst/>
            </a:prstTxWarp>
          </a:bodyPr>
          <a:lstStyle>
            <a:lvl1pPr algn="r" defTabSz="957313" eaLnBrk="1" hangingPunct="1">
              <a:defRPr sz="1100">
                <a:latin typeface="Arial" charset="0"/>
              </a:defRPr>
            </a:lvl1pPr>
          </a:lstStyle>
          <a:p>
            <a:pPr>
              <a:defRPr/>
            </a:pPr>
            <a:endParaRPr lang="en-US" dirty="0"/>
          </a:p>
        </p:txBody>
      </p:sp>
      <p:sp>
        <p:nvSpPr>
          <p:cNvPr id="128004" name="Rectangle 4"/>
          <p:cNvSpPr>
            <a:spLocks noGrp="1" noChangeArrowheads="1"/>
          </p:cNvSpPr>
          <p:nvPr>
            <p:ph type="ftr" sz="quarter" idx="2"/>
          </p:nvPr>
        </p:nvSpPr>
        <p:spPr bwMode="auto">
          <a:xfrm>
            <a:off x="6" y="9119173"/>
            <a:ext cx="3172240" cy="480388"/>
          </a:xfrm>
          <a:prstGeom prst="rect">
            <a:avLst/>
          </a:prstGeom>
          <a:noFill/>
          <a:ln w="9525">
            <a:noFill/>
            <a:miter lim="800000"/>
            <a:headEnd/>
            <a:tailEnd/>
          </a:ln>
          <a:effectLst/>
        </p:spPr>
        <p:txBody>
          <a:bodyPr vert="horz" wrap="square" lIns="95724" tIns="47862" rIns="95724" bIns="47862" numCol="1" anchor="b" anchorCtr="0" compatLnSpc="1">
            <a:prstTxWarp prst="textNoShape">
              <a:avLst/>
            </a:prstTxWarp>
          </a:bodyPr>
          <a:lstStyle>
            <a:lvl1pPr defTabSz="957313" eaLnBrk="1" hangingPunct="1">
              <a:defRPr sz="1100">
                <a:latin typeface="Arial" charset="0"/>
              </a:defRPr>
            </a:lvl1pPr>
          </a:lstStyle>
          <a:p>
            <a:pPr>
              <a:defRPr/>
            </a:pPr>
            <a:endParaRPr lang="en-US" dirty="0"/>
          </a:p>
        </p:txBody>
      </p:sp>
      <p:sp>
        <p:nvSpPr>
          <p:cNvPr id="128005" name="Rectangle 5"/>
          <p:cNvSpPr>
            <a:spLocks noGrp="1" noChangeArrowheads="1"/>
          </p:cNvSpPr>
          <p:nvPr>
            <p:ph type="sldNum" sz="quarter" idx="3"/>
          </p:nvPr>
        </p:nvSpPr>
        <p:spPr bwMode="auto">
          <a:xfrm>
            <a:off x="4141310" y="9119173"/>
            <a:ext cx="3172240" cy="480388"/>
          </a:xfrm>
          <a:prstGeom prst="rect">
            <a:avLst/>
          </a:prstGeom>
          <a:noFill/>
          <a:ln w="9525">
            <a:noFill/>
            <a:miter lim="800000"/>
            <a:headEnd/>
            <a:tailEnd/>
          </a:ln>
          <a:effectLst/>
        </p:spPr>
        <p:txBody>
          <a:bodyPr vert="horz" wrap="square" lIns="95724" tIns="47862" rIns="95724" bIns="47862" numCol="1" anchor="b" anchorCtr="0" compatLnSpc="1">
            <a:prstTxWarp prst="textNoShape">
              <a:avLst/>
            </a:prstTxWarp>
          </a:bodyPr>
          <a:lstStyle>
            <a:lvl1pPr algn="r" defTabSz="957313" eaLnBrk="1" hangingPunct="1">
              <a:defRPr sz="1100">
                <a:latin typeface="Arial" charset="0"/>
              </a:defRPr>
            </a:lvl1pPr>
          </a:lstStyle>
          <a:p>
            <a:pPr>
              <a:defRPr/>
            </a:pPr>
            <a:fld id="{115EE129-1CC6-4340-9824-ED41FF1A897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6" y="0"/>
            <a:ext cx="3172240" cy="480388"/>
          </a:xfrm>
          <a:prstGeom prst="rect">
            <a:avLst/>
          </a:prstGeom>
          <a:noFill/>
          <a:ln w="9525">
            <a:noFill/>
            <a:miter lim="800000"/>
            <a:headEnd/>
            <a:tailEnd/>
          </a:ln>
          <a:effectLst/>
        </p:spPr>
        <p:txBody>
          <a:bodyPr vert="horz" wrap="square" lIns="95724" tIns="47862" rIns="95724" bIns="47862" numCol="1" anchor="t" anchorCtr="0" compatLnSpc="1">
            <a:prstTxWarp prst="textNoShape">
              <a:avLst/>
            </a:prstTxWarp>
          </a:bodyPr>
          <a:lstStyle>
            <a:lvl1pPr defTabSz="957313" eaLnBrk="1" hangingPunct="1">
              <a:defRPr sz="110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4141310" y="0"/>
            <a:ext cx="3172240" cy="480388"/>
          </a:xfrm>
          <a:prstGeom prst="rect">
            <a:avLst/>
          </a:prstGeom>
          <a:noFill/>
          <a:ln w="9525">
            <a:noFill/>
            <a:miter lim="800000"/>
            <a:headEnd/>
            <a:tailEnd/>
          </a:ln>
          <a:effectLst/>
        </p:spPr>
        <p:txBody>
          <a:bodyPr vert="horz" wrap="square" lIns="95724" tIns="47862" rIns="95724" bIns="47862" numCol="1" anchor="t" anchorCtr="0" compatLnSpc="1">
            <a:prstTxWarp prst="textNoShape">
              <a:avLst/>
            </a:prstTxWarp>
          </a:bodyPr>
          <a:lstStyle>
            <a:lvl1pPr algn="r" defTabSz="957313" eaLnBrk="1" hangingPunct="1">
              <a:defRPr sz="1100">
                <a:latin typeface="Arial" charset="0"/>
              </a:defRPr>
            </a:lvl1pPr>
          </a:lstStyle>
          <a:p>
            <a:pPr>
              <a:defRPr/>
            </a:pPr>
            <a:endParaRPr lang="en-US" dirty="0"/>
          </a:p>
        </p:txBody>
      </p:sp>
      <p:sp>
        <p:nvSpPr>
          <p:cNvPr id="8909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2183" y="4561235"/>
            <a:ext cx="5850835" cy="4320213"/>
          </a:xfrm>
          <a:prstGeom prst="rect">
            <a:avLst/>
          </a:prstGeom>
          <a:noFill/>
          <a:ln w="9525">
            <a:noFill/>
            <a:miter lim="800000"/>
            <a:headEnd/>
            <a:tailEnd/>
          </a:ln>
          <a:effectLst/>
        </p:spPr>
        <p:txBody>
          <a:bodyPr vert="horz" wrap="square" lIns="95724" tIns="47862" rIns="95724" bIns="4786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74" name="Rectangle 6"/>
          <p:cNvSpPr>
            <a:spLocks noGrp="1" noChangeArrowheads="1"/>
          </p:cNvSpPr>
          <p:nvPr>
            <p:ph type="ftr" sz="quarter" idx="4"/>
          </p:nvPr>
        </p:nvSpPr>
        <p:spPr bwMode="auto">
          <a:xfrm>
            <a:off x="6" y="9119173"/>
            <a:ext cx="3172240" cy="480388"/>
          </a:xfrm>
          <a:prstGeom prst="rect">
            <a:avLst/>
          </a:prstGeom>
          <a:noFill/>
          <a:ln w="9525">
            <a:noFill/>
            <a:miter lim="800000"/>
            <a:headEnd/>
            <a:tailEnd/>
          </a:ln>
          <a:effectLst/>
        </p:spPr>
        <p:txBody>
          <a:bodyPr vert="horz" wrap="square" lIns="95724" tIns="47862" rIns="95724" bIns="47862" numCol="1" anchor="b" anchorCtr="0" compatLnSpc="1">
            <a:prstTxWarp prst="textNoShape">
              <a:avLst/>
            </a:prstTxWarp>
          </a:bodyPr>
          <a:lstStyle>
            <a:lvl1pPr defTabSz="957313" eaLnBrk="1" hangingPunct="1">
              <a:defRPr sz="110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4141310" y="9119173"/>
            <a:ext cx="3172240" cy="480388"/>
          </a:xfrm>
          <a:prstGeom prst="rect">
            <a:avLst/>
          </a:prstGeom>
          <a:noFill/>
          <a:ln w="9525">
            <a:noFill/>
            <a:miter lim="800000"/>
            <a:headEnd/>
            <a:tailEnd/>
          </a:ln>
          <a:effectLst/>
        </p:spPr>
        <p:txBody>
          <a:bodyPr vert="horz" wrap="square" lIns="95724" tIns="47862" rIns="95724" bIns="47862" numCol="1" anchor="b" anchorCtr="0" compatLnSpc="1">
            <a:prstTxWarp prst="textNoShape">
              <a:avLst/>
            </a:prstTxWarp>
          </a:bodyPr>
          <a:lstStyle>
            <a:lvl1pPr algn="r" defTabSz="957313" eaLnBrk="1" hangingPunct="1">
              <a:defRPr sz="1100">
                <a:latin typeface="Arial" charset="0"/>
              </a:defRPr>
            </a:lvl1pPr>
          </a:lstStyle>
          <a:p>
            <a:pPr>
              <a:defRPr/>
            </a:pPr>
            <a:fld id="{5C712345-4CA9-4772-992E-9F001F5D891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56605"/>
            <a:fld id="{4B76176A-CDD8-4894-B380-EFA1116BCAE7}" type="slidenum">
              <a:rPr lang="en-US" smtClean="0"/>
              <a:pPr defTabSz="956605"/>
              <a:t>1</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p:spPr>
        <p:txBody>
          <a:bodyPr/>
          <a:lstStyle/>
          <a:p>
            <a:endParaRPr lang="en-US" dirty="0" smtClean="0"/>
          </a:p>
        </p:txBody>
      </p:sp>
      <p:sp>
        <p:nvSpPr>
          <p:cNvPr id="117764" name="Slide Number Placeholder 3"/>
          <p:cNvSpPr>
            <a:spLocks noGrp="1"/>
          </p:cNvSpPr>
          <p:nvPr>
            <p:ph type="sldNum" sz="quarter" idx="5"/>
          </p:nvPr>
        </p:nvSpPr>
        <p:spPr>
          <a:noFill/>
        </p:spPr>
        <p:txBody>
          <a:bodyPr/>
          <a:lstStyle/>
          <a:p>
            <a:fld id="{C5343EF7-CB92-4673-A617-A49467B24CB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pPr defTabSz="956605"/>
            <a:fld id="{A79B3288-DCBB-49DD-8A82-C40DFD5D0AE4}" type="slidenum">
              <a:rPr lang="en-US" smtClean="0"/>
              <a:pPr defTabSz="956605"/>
              <a:t>11</a:t>
            </a:fld>
            <a:endParaRPr lang="en-US" dirty="0" smtClean="0"/>
          </a:p>
        </p:txBody>
      </p:sp>
      <p:sp>
        <p:nvSpPr>
          <p:cNvPr id="105475"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77349" y="4561235"/>
            <a:ext cx="5360504" cy="4320213"/>
          </a:xfrm>
          <a:ln/>
        </p:spPr>
        <p:txBody>
          <a:bodyPr/>
          <a:lstStyle/>
          <a:p>
            <a:pPr eaLnBrk="1" hangingPunct="1">
              <a:defRPr/>
            </a:pPr>
            <a:endParaRPr lang="en-US" sz="11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56605"/>
            <a:fld id="{106FA7D8-2040-422F-9B38-3B01C140B692}" type="slidenum">
              <a:rPr lang="en-US" smtClean="0"/>
              <a:pPr defTabSz="956605"/>
              <a:t>12</a:t>
            </a:fld>
            <a:endParaRPr lang="en-US" dirty="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77349" y="4561235"/>
            <a:ext cx="5360504" cy="4320213"/>
          </a:xfrm>
          <a:noFill/>
          <a:ln/>
        </p:spPr>
        <p:txBody>
          <a:bodyPr/>
          <a:lstStyle/>
          <a:p>
            <a:pPr eaLnBrk="1" hangingPunct="1"/>
            <a:endParaRPr lang="en-US"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pPr>
              <a:defRPr/>
            </a:pPr>
            <a:fld id="{5C712345-4CA9-4772-992E-9F001F5D891C}"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defTabSz="956605"/>
            <a:fld id="{E5101BE8-858D-44AB-B8F0-126859C5C2C3}" type="slidenum">
              <a:rPr lang="en-US" smtClean="0"/>
              <a:pPr defTabSz="956605"/>
              <a:t>14</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77349" y="4561235"/>
            <a:ext cx="5360504" cy="4320213"/>
          </a:xfrm>
          <a:noFill/>
          <a:ln/>
        </p:spPr>
        <p:txBody>
          <a:bodyPr/>
          <a:lstStyle/>
          <a:p>
            <a:pPr defTabSz="948507" eaLnBrk="1" hangingPunct="1">
              <a:defRPr/>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defTabSz="956605"/>
            <a:fld id="{03A04BC7-7935-4739-A11F-51C56D429AA5}" type="slidenum">
              <a:rPr lang="en-US" smtClean="0"/>
              <a:pPr defTabSz="956605"/>
              <a:t>15</a:t>
            </a:fld>
            <a:endParaRPr 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77349" y="4561235"/>
            <a:ext cx="5360504" cy="4320213"/>
          </a:xfrm>
          <a:noFill/>
          <a:ln/>
        </p:spPr>
        <p:txBody>
          <a:bodyPr/>
          <a:lstStyle/>
          <a:p>
            <a:pPr defTabSz="948507" eaLnBrk="1" hangingPunct="1">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defTabSz="956605"/>
            <a:fld id="{AE5A6AA7-5281-4512-B668-53AE0B2472EB}" type="slidenum">
              <a:rPr lang="en-US" smtClean="0"/>
              <a:pPr defTabSz="956605"/>
              <a:t>16</a:t>
            </a:fld>
            <a:endParaRPr lang="en-US" dirty="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77349" y="4561235"/>
            <a:ext cx="5360504" cy="4320213"/>
          </a:xfrm>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712345-4CA9-4772-992E-9F001F5D891C}"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5C712345-4CA9-4772-992E-9F001F5D891C}"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pPr defTabSz="956605"/>
            <a:fld id="{CA9F003D-59DE-497F-AB29-9AFFCB3A352D}" type="slidenum">
              <a:rPr lang="en-US" smtClean="0"/>
              <a:pPr defTabSz="956605"/>
              <a:t>19</a:t>
            </a:fld>
            <a:endParaRPr lang="en-US" dirty="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77349" y="4561235"/>
            <a:ext cx="5360504" cy="4320213"/>
          </a:xfrm>
          <a:noFill/>
          <a:ln/>
        </p:spPr>
        <p:txBody>
          <a:bodyPr/>
          <a:lstStyle/>
          <a:p>
            <a:pPr eaLnBrk="1" hangingPunct="1">
              <a:spcBef>
                <a:spcPts val="1245"/>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56605"/>
            <a:fld id="{3A56EF32-9C61-45DF-84FB-1DCEEECD54C5}" type="slidenum">
              <a:rPr lang="en-US" smtClean="0"/>
              <a:pPr defTabSz="956605"/>
              <a:t>2</a:t>
            </a:fld>
            <a:endParaRPr lang="en-US" dirty="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712345-4CA9-4772-992E-9F001F5D891C}"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p:spPr>
        <p:txBody>
          <a:bodyPr/>
          <a:lstStyle/>
          <a:p>
            <a:endParaRPr lang="en-US" dirty="0" smtClean="0"/>
          </a:p>
        </p:txBody>
      </p:sp>
      <p:sp>
        <p:nvSpPr>
          <p:cNvPr id="117764" name="Slide Number Placeholder 3"/>
          <p:cNvSpPr>
            <a:spLocks noGrp="1"/>
          </p:cNvSpPr>
          <p:nvPr>
            <p:ph type="sldNum" sz="quarter" idx="5"/>
          </p:nvPr>
        </p:nvSpPr>
        <p:spPr>
          <a:noFill/>
        </p:spPr>
        <p:txBody>
          <a:bodyPr/>
          <a:lstStyle/>
          <a:p>
            <a:fld id="{C5343EF7-CB92-4673-A617-A49467B24CB4}"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4141305" y="9119173"/>
            <a:ext cx="3172240" cy="480388"/>
          </a:xfrm>
          <a:prstGeom prst="rect">
            <a:avLst/>
          </a:prstGeom>
          <a:noFill/>
          <a:ln w="9525">
            <a:noFill/>
            <a:miter lim="800000"/>
            <a:headEnd/>
            <a:tailEnd/>
          </a:ln>
        </p:spPr>
        <p:txBody>
          <a:bodyPr lIns="95724" tIns="47862" rIns="95724" bIns="47862" anchor="b"/>
          <a:lstStyle/>
          <a:p>
            <a:pPr algn="r" defTabSz="955094"/>
            <a:fld id="{D11C2B80-1733-4B86-8B5B-17199D73C490}" type="slidenum">
              <a:rPr lang="en-US" sz="1100"/>
              <a:pPr algn="r" defTabSz="955094"/>
              <a:t>22</a:t>
            </a:fld>
            <a:endParaRPr lang="en-US" sz="1100" dirty="0"/>
          </a:p>
        </p:txBody>
      </p:sp>
      <p:sp>
        <p:nvSpPr>
          <p:cNvPr id="24578" name="Rectangle 2"/>
          <p:cNvSpPr>
            <a:spLocks noGrp="1" noRot="1" noChangeAspect="1" noChangeArrowheads="1" noTextEdit="1"/>
          </p:cNvSpPr>
          <p:nvPr>
            <p:ph type="sldImg"/>
          </p:nvPr>
        </p:nvSpPr>
        <p:spPr>
          <a:xfrm>
            <a:off x="1257300" y="719138"/>
            <a:ext cx="4800600" cy="3600450"/>
          </a:xfrm>
          <a:ln/>
        </p:spPr>
      </p:sp>
      <p:sp>
        <p:nvSpPr>
          <p:cNvPr id="24579" name="Rectangle 3"/>
          <p:cNvSpPr>
            <a:spLocks noGrp="1" noChangeArrowheads="1"/>
          </p:cNvSpPr>
          <p:nvPr>
            <p:ph type="body" idx="1"/>
          </p:nvPr>
        </p:nvSpPr>
        <p:spPr>
          <a:noFill/>
          <a:ln/>
        </p:spPr>
        <p:txBody>
          <a:bodyPr lIns="95724" tIns="47862" rIns="95724" bIns="47862"/>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4141305" y="9119173"/>
            <a:ext cx="3172240" cy="480388"/>
          </a:xfrm>
          <a:prstGeom prst="rect">
            <a:avLst/>
          </a:prstGeom>
          <a:noFill/>
          <a:ln w="9525">
            <a:noFill/>
            <a:miter lim="800000"/>
            <a:headEnd/>
            <a:tailEnd/>
          </a:ln>
        </p:spPr>
        <p:txBody>
          <a:bodyPr lIns="95724" tIns="47862" rIns="95724" bIns="47862" anchor="b"/>
          <a:lstStyle/>
          <a:p>
            <a:pPr algn="r" defTabSz="955094"/>
            <a:fld id="{6654932F-D19E-4A94-BF97-20EB65342318}" type="slidenum">
              <a:rPr lang="en-US" sz="1100"/>
              <a:pPr algn="r" defTabSz="955094"/>
              <a:t>23</a:t>
            </a:fld>
            <a:endParaRPr lang="en-US" sz="1100" dirty="0"/>
          </a:p>
        </p:txBody>
      </p:sp>
      <p:sp>
        <p:nvSpPr>
          <p:cNvPr id="30722" name="Rectangle 2"/>
          <p:cNvSpPr>
            <a:spLocks noGrp="1" noRot="1" noChangeAspect="1" noChangeArrowheads="1" noTextEdit="1"/>
          </p:cNvSpPr>
          <p:nvPr>
            <p:ph type="sldImg"/>
          </p:nvPr>
        </p:nvSpPr>
        <p:spPr>
          <a:xfrm>
            <a:off x="1257300" y="719138"/>
            <a:ext cx="4800600" cy="3600450"/>
          </a:xfrm>
          <a:ln/>
        </p:spPr>
      </p:sp>
      <p:sp>
        <p:nvSpPr>
          <p:cNvPr id="30723" name="Rectangle 3"/>
          <p:cNvSpPr>
            <a:spLocks noGrp="1" noChangeArrowheads="1"/>
          </p:cNvSpPr>
          <p:nvPr>
            <p:ph type="body" idx="1"/>
          </p:nvPr>
        </p:nvSpPr>
        <p:spPr>
          <a:noFill/>
          <a:ln/>
        </p:spPr>
        <p:txBody>
          <a:bodyPr lIns="95724" tIns="47862" rIns="95724" bIns="47862"/>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w="9525"/>
        </p:spPr>
        <p:txBody>
          <a:bodyPr/>
          <a:lstStyle/>
          <a:p>
            <a:endParaRPr lang="en-US" dirty="0" smtClean="0"/>
          </a:p>
        </p:txBody>
      </p:sp>
      <p:sp>
        <p:nvSpPr>
          <p:cNvPr id="118788" name="Slide Number Placeholder 3"/>
          <p:cNvSpPr>
            <a:spLocks noGrp="1"/>
          </p:cNvSpPr>
          <p:nvPr>
            <p:ph type="sldNum" sz="quarter" idx="5"/>
          </p:nvPr>
        </p:nvSpPr>
        <p:spPr>
          <a:noFill/>
        </p:spPr>
        <p:txBody>
          <a:bodyPr/>
          <a:lstStyle/>
          <a:p>
            <a:fld id="{143655BE-7FC4-442B-BB92-E3354BDF6123}"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w="9525"/>
        </p:spPr>
        <p:txBody>
          <a:bodyPr/>
          <a:lstStyle/>
          <a:p>
            <a:endParaRPr lang="en-US" dirty="0" smtClean="0"/>
          </a:p>
        </p:txBody>
      </p:sp>
      <p:sp>
        <p:nvSpPr>
          <p:cNvPr id="119812" name="Slide Number Placeholder 3"/>
          <p:cNvSpPr>
            <a:spLocks noGrp="1"/>
          </p:cNvSpPr>
          <p:nvPr>
            <p:ph type="sldNum" sz="quarter" idx="5"/>
          </p:nvPr>
        </p:nvSpPr>
        <p:spPr>
          <a:noFill/>
        </p:spPr>
        <p:txBody>
          <a:bodyPr/>
          <a:lstStyle/>
          <a:p>
            <a:fld id="{1AE645BF-51C8-4177-810B-C7D7A4367F97}"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w="9525"/>
        </p:spPr>
        <p:txBody>
          <a:bodyPr/>
          <a:lstStyle/>
          <a:p>
            <a:endParaRPr lang="en-US" dirty="0" smtClean="0"/>
          </a:p>
        </p:txBody>
      </p:sp>
      <p:sp>
        <p:nvSpPr>
          <p:cNvPr id="120836" name="Slide Number Placeholder 3"/>
          <p:cNvSpPr>
            <a:spLocks noGrp="1"/>
          </p:cNvSpPr>
          <p:nvPr>
            <p:ph type="sldNum" sz="quarter" idx="5"/>
          </p:nvPr>
        </p:nvSpPr>
        <p:spPr>
          <a:noFill/>
        </p:spPr>
        <p:txBody>
          <a:bodyPr/>
          <a:lstStyle/>
          <a:p>
            <a:fld id="{307A5AA0-6C80-4D11-8E50-9B0762847CED}"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pPr defTabSz="956605"/>
            <a:fld id="{CA9F003D-59DE-497F-AB29-9AFFCB3A352D}" type="slidenum">
              <a:rPr lang="en-US" smtClean="0"/>
              <a:pPr defTabSz="956605"/>
              <a:t>27</a:t>
            </a:fld>
            <a:endParaRPr lang="en-US" dirty="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77349" y="4561235"/>
            <a:ext cx="5360504" cy="4320213"/>
          </a:xfrm>
          <a:noFill/>
          <a:ln/>
        </p:spPr>
        <p:txBody>
          <a:bodyPr/>
          <a:lstStyle/>
          <a:p>
            <a:pPr eaLnBrk="1" hangingPunct="1"/>
            <a:endParaRPr lang="en-US"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pPr defTabSz="956605"/>
            <a:fld id="{7FD1C87E-4339-4B24-8CCB-D36DAD4E7CFF}" type="slidenum">
              <a:rPr lang="en-US" smtClean="0"/>
              <a:pPr defTabSz="956605"/>
              <a:t>28</a:t>
            </a:fld>
            <a:endParaRPr lang="en-US" dirty="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77349" y="4561235"/>
            <a:ext cx="5360504" cy="4320213"/>
          </a:xfrm>
          <a:noFill/>
          <a:ln/>
        </p:spPr>
        <p:txBody>
          <a:bodyPr/>
          <a:lstStyle/>
          <a:p>
            <a:endParaRPr lang="en-US" sz="1100" b="1"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pPr defTabSz="956605"/>
            <a:fld id="{7FD1C87E-4339-4B24-8CCB-D36DAD4E7CFF}" type="slidenum">
              <a:rPr lang="en-US" smtClean="0"/>
              <a:pPr defTabSz="956605"/>
              <a:t>29</a:t>
            </a:fld>
            <a:endParaRPr lang="en-US" dirty="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77349" y="4561235"/>
            <a:ext cx="5360504" cy="4320213"/>
          </a:xfrm>
          <a:noFill/>
          <a:ln/>
        </p:spPr>
        <p:txBody>
          <a:bodyPr/>
          <a:lstStyle/>
          <a:p>
            <a:endParaRPr lang="en-US" sz="11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56605"/>
            <a:fld id="{DB8CAC8F-527A-48A3-B547-7C3E6F39E9B9}" type="slidenum">
              <a:rPr lang="en-US" smtClean="0"/>
              <a:pPr defTabSz="956605"/>
              <a:t>3</a:t>
            </a:fld>
            <a:endParaRPr 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pPr defTabSz="956605"/>
            <a:fld id="{DF2D477B-978A-42A9-B223-399CBD68A95F}" type="slidenum">
              <a:rPr lang="en-US" smtClean="0"/>
              <a:pPr defTabSz="956605"/>
              <a:t>30</a:t>
            </a:fld>
            <a:endParaRPr lang="en-US"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77349" y="4561235"/>
            <a:ext cx="5360504" cy="4320213"/>
          </a:xfrm>
          <a:noFill/>
          <a:ln/>
        </p:spPr>
        <p:txBody>
          <a:bodyPr/>
          <a:lstStyle/>
          <a:p>
            <a:pPr eaLnBrk="1" hangingPunct="1"/>
            <a:endParaRPr lang="en-US" b="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pPr defTabSz="956605"/>
            <a:fld id="{CFE0BED0-ED66-4ED2-9320-F7EEE23756AF}" type="slidenum">
              <a:rPr lang="en-US" smtClean="0"/>
              <a:pPr defTabSz="956605"/>
              <a:t>31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977349" y="4561235"/>
            <a:ext cx="5360504" cy="4320213"/>
          </a:xfrm>
          <a:noFill/>
          <a:ln/>
        </p:spPr>
        <p:txBody>
          <a:bodyPr/>
          <a:lstStyle/>
          <a:p>
            <a:pPr eaLnBrk="1" hangingPunct="1">
              <a:spcBef>
                <a:spcPts val="1245"/>
              </a:spcBef>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45"/>
              </a:spcBef>
            </a:pPr>
            <a:endParaRPr lang="en-US" dirty="0"/>
          </a:p>
        </p:txBody>
      </p:sp>
      <p:sp>
        <p:nvSpPr>
          <p:cNvPr id="4" name="Slide Number Placeholder 3"/>
          <p:cNvSpPr>
            <a:spLocks noGrp="1"/>
          </p:cNvSpPr>
          <p:nvPr>
            <p:ph type="sldNum" sz="quarter" idx="10"/>
          </p:nvPr>
        </p:nvSpPr>
        <p:spPr/>
        <p:txBody>
          <a:bodyPr/>
          <a:lstStyle/>
          <a:p>
            <a:pPr>
              <a:defRPr/>
            </a:pPr>
            <a:fld id="{5C712345-4CA9-4772-992E-9F001F5D891C}"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pPr defTabSz="956605"/>
            <a:fld id="{CFE0BED0-ED66-4ED2-9320-F7EEE23756AF}" type="slidenum">
              <a:rPr lang="en-US" smtClean="0"/>
              <a:pPr defTabSz="956605"/>
              <a:t>33</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977349" y="4561235"/>
            <a:ext cx="5360504" cy="4320213"/>
          </a:xfrm>
          <a:noFill/>
          <a:ln/>
        </p:spPr>
        <p:txBody>
          <a:bodyPr/>
          <a:lstStyle/>
          <a:p>
            <a:pPr eaLnBrk="1" hangingPunct="1">
              <a:spcBef>
                <a:spcPts val="1245"/>
              </a:spcBef>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pPr defTabSz="956487"/>
            <a:fld id="{C3526135-C560-429B-9E29-697D53B13ED1}" type="slidenum">
              <a:rPr lang="en-US" smtClean="0"/>
              <a:pPr defTabSz="956487"/>
              <a:t>34</a:t>
            </a:fld>
            <a:endParaRPr lang="en-US" dirty="0" smtClean="0"/>
          </a:p>
        </p:txBody>
      </p:sp>
      <p:sp>
        <p:nvSpPr>
          <p:cNvPr id="134147" name="Rectangle 2"/>
          <p:cNvSpPr>
            <a:spLocks noGrp="1" noRot="1" noChangeAspect="1" noChangeArrowheads="1" noTextEdit="1"/>
          </p:cNvSpPr>
          <p:nvPr>
            <p:ph type="sldImg"/>
          </p:nvPr>
        </p:nvSpPr>
        <p:spPr>
          <a:xfrm>
            <a:off x="1257300" y="719138"/>
            <a:ext cx="4802188" cy="3600450"/>
          </a:xfrm>
          <a:ln/>
        </p:spPr>
      </p:sp>
      <p:sp>
        <p:nvSpPr>
          <p:cNvPr id="134148" name="Rectangle 3"/>
          <p:cNvSpPr>
            <a:spLocks noGrp="1" noChangeArrowheads="1"/>
          </p:cNvSpPr>
          <p:nvPr>
            <p:ph type="body" idx="1"/>
          </p:nvPr>
        </p:nvSpPr>
        <p:spPr>
          <a:xfrm>
            <a:off x="977350" y="4561236"/>
            <a:ext cx="5360504" cy="4320213"/>
          </a:xfrm>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pPr defTabSz="956605"/>
            <a:fld id="{CE0E21B8-8CC5-46CD-A561-F40975B1176B}" type="slidenum">
              <a:rPr lang="en-US" smtClean="0"/>
              <a:pPr defTabSz="956605"/>
              <a:t>35</a:t>
            </a:fld>
            <a:endParaRPr lang="en-US" dirty="0" smtClean="0"/>
          </a:p>
        </p:txBody>
      </p:sp>
      <p:sp>
        <p:nvSpPr>
          <p:cNvPr id="136195" name="Rectangle 2"/>
          <p:cNvSpPr>
            <a:spLocks noGrp="1" noRot="1" noChangeAspect="1" noChangeArrowheads="1" noTextEdit="1"/>
          </p:cNvSpPr>
          <p:nvPr>
            <p:ph type="sldImg"/>
          </p:nvPr>
        </p:nvSpPr>
        <p:spPr>
          <a:xfrm>
            <a:off x="1258888" y="719138"/>
            <a:ext cx="4800600" cy="3600450"/>
          </a:xfrm>
          <a:ln/>
        </p:spPr>
      </p:sp>
      <p:sp>
        <p:nvSpPr>
          <p:cNvPr id="136196" name="Rectangle 3"/>
          <p:cNvSpPr>
            <a:spLocks noGrp="1" noChangeArrowheads="1"/>
          </p:cNvSpPr>
          <p:nvPr>
            <p:ph type="body" idx="1"/>
          </p:nvPr>
        </p:nvSpPr>
        <p:spPr>
          <a:xfrm>
            <a:off x="977349" y="4561233"/>
            <a:ext cx="5360504" cy="4320213"/>
          </a:xfrm>
          <a:noFill/>
          <a:ln/>
        </p:spPr>
        <p:txBody>
          <a:bodyPr/>
          <a:lstStyle/>
          <a:p>
            <a:pPr eaLnBrk="1" hangingPunct="1"/>
            <a:endParaRPr lang="en-US" sz="27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DFDF2-7200-4389-8BF9-1940D31592F7}" type="slidenum">
              <a:rPr lang="en-US"/>
              <a:pPr/>
              <a:t>36</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xfrm>
            <a:off x="975697" y="4561313"/>
            <a:ext cx="5363817" cy="4320375"/>
          </a:xfrm>
        </p:spPr>
        <p:txBody>
          <a:bodyPr lIns="96139" tIns="48070" rIns="96139" bIns="48070"/>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pPr defTabSz="956605"/>
            <a:fld id="{CA9F003D-59DE-497F-AB29-9AFFCB3A352D}" type="slidenum">
              <a:rPr lang="en-US" smtClean="0"/>
              <a:pPr defTabSz="956605"/>
              <a:t>37</a:t>
            </a:fld>
            <a:endParaRPr lang="en-US" dirty="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77349" y="4561235"/>
            <a:ext cx="5360504" cy="4320213"/>
          </a:xfrm>
          <a:noFill/>
          <a:ln/>
        </p:spPr>
        <p:txBody>
          <a:bodyPr/>
          <a:lstStyle/>
          <a:p>
            <a:pPr eaLnBrk="1" hangingPunct="1">
              <a:spcBef>
                <a:spcPts val="1245"/>
              </a:spcBef>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pPr defTabSz="956605"/>
            <a:fld id="{CA9F003D-59DE-497F-AB29-9AFFCB3A352D}" type="slidenum">
              <a:rPr lang="en-US" smtClean="0"/>
              <a:pPr defTabSz="956605"/>
              <a:t>38</a:t>
            </a:fld>
            <a:endParaRPr lang="en-US" dirty="0"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77349" y="4561235"/>
            <a:ext cx="5360504" cy="4320213"/>
          </a:xfrm>
          <a:noFill/>
          <a:ln/>
        </p:spPr>
        <p:txBody>
          <a:bodyPr/>
          <a:lstStyle/>
          <a:p>
            <a:pPr eaLnBrk="1" hangingPunct="1">
              <a:spcBef>
                <a:spcPts val="1245"/>
              </a:spcBef>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defTabSz="956487"/>
            <a:fld id="{3265D28B-F7BF-4BC6-8EAD-0EE51B575C72}" type="slidenum">
              <a:rPr lang="en-US" smtClean="0"/>
              <a:pPr defTabSz="956487"/>
              <a:t>39</a:t>
            </a:fld>
            <a:endParaRPr lang="en-US"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977350" y="4561236"/>
            <a:ext cx="5360504" cy="4320213"/>
          </a:xfrm>
          <a:noFill/>
          <a:ln/>
        </p:spPr>
        <p:txBody>
          <a:bodyPr/>
          <a:lstStyle/>
          <a:p>
            <a:pPr eaLnBrk="1" hangingPunct="1"/>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56605"/>
            <a:fld id="{EE224F05-29F9-4C8F-89D4-7EDB14A8B048}" type="slidenum">
              <a:rPr lang="en-US" smtClean="0"/>
              <a:pPr defTabSz="956605"/>
              <a:t>4</a:t>
            </a:fld>
            <a:endParaRPr 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77349" y="4561235"/>
            <a:ext cx="5360504" cy="4320213"/>
          </a:xfrm>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pPr defTabSz="956605"/>
            <a:fld id="{7FD1C87E-4339-4B24-8CCB-D36DAD4E7CFF}" type="slidenum">
              <a:rPr lang="en-US" smtClean="0"/>
              <a:pPr defTabSz="956605"/>
              <a:t>40</a:t>
            </a:fld>
            <a:endParaRPr lang="en-US" dirty="0"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977349" y="4561235"/>
            <a:ext cx="5360504" cy="4320213"/>
          </a:xfrm>
          <a:noFill/>
          <a:ln/>
        </p:spPr>
        <p:txBody>
          <a:bodyPr/>
          <a:lstStyle/>
          <a:p>
            <a:pPr eaLnBrk="1" hangingPunct="1">
              <a:spcBef>
                <a:spcPts val="1245"/>
              </a:spcBef>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pPr defTabSz="956605"/>
            <a:fld id="{B80CC160-C133-48BD-9294-C3403B365AE9}" type="slidenum">
              <a:rPr lang="en-US" smtClean="0"/>
              <a:pPr defTabSz="956605"/>
              <a:t>41</a:t>
            </a:fld>
            <a:endParaRPr lang="en-US" dirty="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77349" y="4561235"/>
            <a:ext cx="5360504" cy="4320213"/>
          </a:xfrm>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56605"/>
            <a:fld id="{4E032333-9B3B-4C50-9F4B-7ACB424516D2}" type="slidenum">
              <a:rPr lang="en-US" smtClean="0"/>
              <a:pPr defTabSz="956605"/>
              <a:t>5</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77349" y="4561231"/>
            <a:ext cx="5360504" cy="4489082"/>
          </a:xfrm>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56605"/>
            <a:fld id="{4E032333-9B3B-4C50-9F4B-7ACB424516D2}" type="slidenum">
              <a:rPr lang="en-US" smtClean="0"/>
              <a:pPr defTabSz="956605"/>
              <a:t>6</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77349" y="4561231"/>
            <a:ext cx="5360504" cy="4320213"/>
          </a:xfrm>
          <a:noFill/>
          <a:ln/>
        </p:spPr>
        <p:txBody>
          <a:bodyPr/>
          <a:lstStyle/>
          <a:p>
            <a:pPr eaLnBrk="1" hangingPunct="1"/>
            <a:endParaRPr lang="en-US"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defTabSz="956605"/>
            <a:fld id="{8634FE55-D171-4D62-B97D-CF7F7341D16E}" type="slidenum">
              <a:rPr lang="en-US" smtClean="0"/>
              <a:pPr defTabSz="956605"/>
              <a:t>7</a:t>
            </a:fld>
            <a:endParaRPr 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77349" y="4561235"/>
            <a:ext cx="5360504" cy="4320213"/>
          </a:xfrm>
          <a:noFill/>
          <a:ln/>
        </p:spPr>
        <p:txBody>
          <a:bodyPr/>
          <a:lstStyle/>
          <a:p>
            <a:pPr eaLnBrk="1" hangingPunct="1"/>
            <a:endParaRPr lang="en-US" sz="11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defTabSz="956605"/>
            <a:fld id="{E33C913F-7C92-4D88-93D0-EA3FCD5B14CC}" type="slidenum">
              <a:rPr lang="en-US" smtClean="0"/>
              <a:pPr defTabSz="956605"/>
              <a:t>8</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77349" y="4561235"/>
            <a:ext cx="5360504" cy="4320213"/>
          </a:xfrm>
          <a:noFill/>
          <a:ln/>
        </p:spPr>
        <p:txBody>
          <a:bodyPr/>
          <a:lstStyle/>
          <a:p>
            <a:pPr eaLnBrk="1" hangingPunct="1">
              <a:defRPr/>
            </a:pPr>
            <a:endParaRPr lang="en-US" sz="11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defTabSz="956605"/>
            <a:fld id="{E33C913F-7C92-4D88-93D0-EA3FCD5B14CC}" type="slidenum">
              <a:rPr lang="en-US" smtClean="0"/>
              <a:pPr defTabSz="956605"/>
              <a:t>9</a:t>
            </a:fld>
            <a:endParaRPr lang="en-US"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77349" y="4561235"/>
            <a:ext cx="5360504" cy="4320213"/>
          </a:xfrm>
          <a:noFill/>
          <a:ln/>
        </p:spPr>
        <p:txBody>
          <a:bodyPr/>
          <a:lstStyle/>
          <a:p>
            <a:pPr eaLnBrk="1" hangingPunct="1">
              <a:defRPr/>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159CC8A8-50F9-4DF0-86D1-03D754742CC3}" type="datetimeFigureOut">
              <a:rPr lang="en-US"/>
              <a:pPr>
                <a:defRPr/>
              </a:pPr>
              <a:t>4/27/2012</a:t>
            </a:fld>
            <a:endParaRPr lang="en-US" dirty="0"/>
          </a:p>
        </p:txBody>
      </p:sp>
      <p:sp>
        <p:nvSpPr>
          <p:cNvPr id="7" name="Footer Placeholder 19"/>
          <p:cNvSpPr>
            <a:spLocks noGrp="1"/>
          </p:cNvSpPr>
          <p:nvPr>
            <p:ph type="ftr" sz="quarter" idx="11"/>
          </p:nvPr>
        </p:nvSpPr>
        <p:spPr/>
        <p:txBody>
          <a:bodyPr/>
          <a:lstStyle>
            <a:lvl1pPr>
              <a:defRPr/>
            </a:lvl1pPr>
            <a:extLst/>
          </a:lstStyle>
          <a:p>
            <a:pPr>
              <a:defRPr/>
            </a:pPr>
            <a:endParaRPr lang="en-US" dirty="0"/>
          </a:p>
        </p:txBody>
      </p:sp>
      <p:sp>
        <p:nvSpPr>
          <p:cNvPr id="8" name="Slide Number Placeholder 9"/>
          <p:cNvSpPr>
            <a:spLocks noGrp="1"/>
          </p:cNvSpPr>
          <p:nvPr>
            <p:ph type="sldNum" sz="quarter" idx="12"/>
          </p:nvPr>
        </p:nvSpPr>
        <p:spPr/>
        <p:txBody>
          <a:bodyPr/>
          <a:lstStyle>
            <a:lvl1pPr>
              <a:defRPr/>
            </a:lvl1pPr>
            <a:extLst/>
          </a:lstStyle>
          <a:p>
            <a:pPr>
              <a:defRPr/>
            </a:pPr>
            <a:fld id="{5A79178E-7F49-4EE8-9B05-CC1AD55EC282}" type="slidenum">
              <a:rPr lang="en-US"/>
              <a:pPr>
                <a:defRPr/>
              </a:pPr>
              <a:t>‹#›</a:t>
            </a:fld>
            <a:endParaRPr lang="en-US" dirty="0"/>
          </a:p>
        </p:txBody>
      </p:sp>
    </p:spTree>
  </p:cSld>
  <p:clrMapOvr>
    <a:masterClrMapping/>
  </p:clrMapOvr>
  <p:transition spd="med">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pPr>
              <a:defRPr/>
            </a:pPr>
            <a:fld id="{3739FE8E-38E0-45A2-8436-04DCE9EA643A}" type="slidenum">
              <a:rPr lang="en-US"/>
              <a:pPr>
                <a:defRPr/>
              </a:pPr>
              <a:t>‹#›</a:t>
            </a:fld>
            <a:endParaRPr lang="en-US" dirty="0"/>
          </a:p>
        </p:txBody>
      </p:sp>
    </p:spTree>
  </p:cSld>
  <p:clrMapOvr>
    <a:masterClrMapping/>
  </p:clrMapOvr>
  <p:transition spd="med">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pPr>
              <a:defRPr/>
            </a:pPr>
            <a:fld id="{D7398440-B292-4EFF-9DD7-771451E563C8}" type="slidenum">
              <a:rPr lang="en-US"/>
              <a:pPr>
                <a:defRPr/>
              </a:pPr>
              <a:t>‹#›</a:t>
            </a:fld>
            <a:endParaRPr lang="en-US" dirty="0"/>
          </a:p>
        </p:txBody>
      </p:sp>
    </p:spTree>
  </p:cSld>
  <p:clrMapOvr>
    <a:masterClrMapping/>
  </p:clrMapOvr>
  <p:transition spd="med">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0013" y="301625"/>
            <a:ext cx="7313612" cy="5640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3"/>
          <p:cNvSpPr>
            <a:spLocks noGrp="1"/>
          </p:cNvSpPr>
          <p:nvPr>
            <p:ph type="dt" sz="half" idx="10"/>
          </p:nvPr>
        </p:nvSpPr>
        <p:spPr/>
        <p:txBody>
          <a:bodyPr/>
          <a:lstStyle>
            <a:lvl1pPr>
              <a:defRPr/>
            </a:lvl1pPr>
          </a:lstStyle>
          <a:p>
            <a:pPr>
              <a:defRPr/>
            </a:pPr>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dirty="0"/>
          </a:p>
        </p:txBody>
      </p:sp>
      <p:sp>
        <p:nvSpPr>
          <p:cNvPr id="5" name="Slide Number Placeholder 21"/>
          <p:cNvSpPr>
            <a:spLocks noGrp="1"/>
          </p:cNvSpPr>
          <p:nvPr>
            <p:ph type="sldNum" sz="quarter" idx="12"/>
          </p:nvPr>
        </p:nvSpPr>
        <p:spPr/>
        <p:txBody>
          <a:bodyPr/>
          <a:lstStyle>
            <a:lvl1pPr>
              <a:defRPr/>
            </a:lvl1pPr>
          </a:lstStyle>
          <a:p>
            <a:pPr>
              <a:defRPr/>
            </a:pPr>
            <a:fld id="{D1727F73-C9E3-46AD-B637-3E1B796EB3C6}" type="slidenum">
              <a:rPr lang="en-US"/>
              <a:pPr>
                <a:defRPr/>
              </a:pPr>
              <a:t>‹#›</a:t>
            </a:fld>
            <a:endParaRPr lang="en-US" dirty="0"/>
          </a:p>
        </p:txBody>
      </p:sp>
    </p:spTree>
  </p:cSld>
  <p:clrMapOvr>
    <a:masterClrMapping/>
  </p:clrMapOvr>
  <p:transition spd="med">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dirty="0"/>
          </a:p>
        </p:txBody>
      </p:sp>
      <p:sp>
        <p:nvSpPr>
          <p:cNvPr id="6" name="Slide Number Placeholder 21"/>
          <p:cNvSpPr>
            <a:spLocks noGrp="1"/>
          </p:cNvSpPr>
          <p:nvPr>
            <p:ph type="sldNum" sz="quarter" idx="12"/>
          </p:nvPr>
        </p:nvSpPr>
        <p:spPr/>
        <p:txBody>
          <a:bodyPr/>
          <a:lstStyle>
            <a:lvl1pPr>
              <a:defRPr/>
            </a:lvl1pPr>
          </a:lstStyle>
          <a:p>
            <a:pPr>
              <a:defRPr/>
            </a:pPr>
            <a:fld id="{E1FC3B36-3B9D-4654-BAE8-2DF34572DEDA}" type="slidenum">
              <a:rPr lang="en-US"/>
              <a:pPr>
                <a:defRPr/>
              </a:pPr>
              <a:t>‹#›</a:t>
            </a:fld>
            <a:endParaRPr lang="en-US" dirty="0"/>
          </a:p>
        </p:txBody>
      </p:sp>
    </p:spTree>
  </p:cSld>
  <p:clrMapOvr>
    <a:masterClrMapping/>
  </p:clrMapOvr>
  <p:transition spd="med">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dirty="0"/>
          </a:p>
        </p:txBody>
      </p:sp>
      <p:sp>
        <p:nvSpPr>
          <p:cNvPr id="9" name="Footer Placeholder 4"/>
          <p:cNvSpPr>
            <a:spLocks noGrp="1"/>
          </p:cNvSpPr>
          <p:nvPr>
            <p:ph type="ftr" sz="quarter" idx="11"/>
          </p:nvPr>
        </p:nvSpPr>
        <p:spPr/>
        <p:txBody>
          <a:bodyPr/>
          <a:lstStyle>
            <a:lvl1pPr>
              <a:defRPr/>
            </a:lvl1pPr>
            <a:extLst/>
          </a:lstStyle>
          <a:p>
            <a:pPr>
              <a:defRPr/>
            </a:pPr>
            <a:endParaRPr lang="en-US" dirty="0"/>
          </a:p>
        </p:txBody>
      </p:sp>
      <p:sp>
        <p:nvSpPr>
          <p:cNvPr id="10" name="Slide Number Placeholder 5"/>
          <p:cNvSpPr>
            <a:spLocks noGrp="1"/>
          </p:cNvSpPr>
          <p:nvPr>
            <p:ph type="sldNum" sz="quarter" idx="12"/>
          </p:nvPr>
        </p:nvSpPr>
        <p:spPr/>
        <p:txBody>
          <a:bodyPr/>
          <a:lstStyle>
            <a:lvl1pPr>
              <a:defRPr/>
            </a:lvl1pPr>
            <a:extLst/>
          </a:lstStyle>
          <a:p>
            <a:pPr>
              <a:defRPr/>
            </a:pPr>
            <a:fld id="{5EAB1133-3E58-49D9-B8A8-BF268F8725D0}" type="slidenum">
              <a:rPr lang="en-US"/>
              <a:pPr>
                <a:defRPr/>
              </a:pPr>
              <a:t>‹#›</a:t>
            </a:fld>
            <a:endParaRPr lang="en-US" dirty="0"/>
          </a:p>
        </p:txBody>
      </p:sp>
    </p:spTree>
  </p:cSld>
  <p:clrMapOvr>
    <a:masterClrMapping/>
  </p:clrMapOvr>
  <p:transition spd="med">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dirty="0"/>
          </a:p>
        </p:txBody>
      </p:sp>
      <p:sp>
        <p:nvSpPr>
          <p:cNvPr id="7" name="Slide Number Placeholder 21"/>
          <p:cNvSpPr>
            <a:spLocks noGrp="1"/>
          </p:cNvSpPr>
          <p:nvPr>
            <p:ph type="sldNum" sz="quarter" idx="12"/>
          </p:nvPr>
        </p:nvSpPr>
        <p:spPr/>
        <p:txBody>
          <a:bodyPr/>
          <a:lstStyle>
            <a:lvl1pPr>
              <a:defRPr/>
            </a:lvl1pPr>
          </a:lstStyle>
          <a:p>
            <a:pPr>
              <a:defRPr/>
            </a:pPr>
            <a:fld id="{6FE31111-B03F-4FCB-95F3-7ACA988BFC4B}" type="slidenum">
              <a:rPr lang="en-US"/>
              <a:pPr>
                <a:defRPr/>
              </a:pPr>
              <a:t>‹#›</a:t>
            </a:fld>
            <a:endParaRPr lang="en-US" dirty="0"/>
          </a:p>
        </p:txBody>
      </p:sp>
    </p:spTree>
  </p:cSld>
  <p:clrMapOvr>
    <a:masterClrMapping/>
  </p:clrMapOvr>
  <p:transition spd="med">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C342FFF8-6385-40EB-849C-9C694609CDE6}" type="slidenum">
              <a:rPr lang="en-US"/>
              <a:pPr>
                <a:defRPr/>
              </a:pPr>
              <a:t>‹#›</a:t>
            </a:fld>
            <a:endParaRPr lang="en-US" dirty="0"/>
          </a:p>
        </p:txBody>
      </p:sp>
    </p:spTree>
  </p:cSld>
  <p:clrMapOvr>
    <a:masterClrMapping/>
  </p:clrMapOvr>
  <p:transition spd="med">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dirty="0"/>
          </a:p>
        </p:txBody>
      </p:sp>
      <p:sp>
        <p:nvSpPr>
          <p:cNvPr id="5" name="Slide Number Placeholder 21"/>
          <p:cNvSpPr>
            <a:spLocks noGrp="1"/>
          </p:cNvSpPr>
          <p:nvPr>
            <p:ph type="sldNum" sz="quarter" idx="12"/>
          </p:nvPr>
        </p:nvSpPr>
        <p:spPr/>
        <p:txBody>
          <a:bodyPr/>
          <a:lstStyle>
            <a:lvl1pPr>
              <a:defRPr/>
            </a:lvl1pPr>
          </a:lstStyle>
          <a:p>
            <a:pPr>
              <a:defRPr/>
            </a:pPr>
            <a:fld id="{A517C468-142E-43D3-8BDF-D1B6C29B79D9}" type="slidenum">
              <a:rPr lang="en-US"/>
              <a:pPr>
                <a:defRPr/>
              </a:pPr>
              <a:t>‹#›</a:t>
            </a:fld>
            <a:endParaRPr lang="en-US" dirty="0"/>
          </a:p>
        </p:txBody>
      </p:sp>
    </p:spTree>
  </p:cSld>
  <p:clrMapOvr>
    <a:masterClrMapping/>
  </p:clrMapOvr>
  <p:transition spd="med">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4" name="Date Placeholder 1"/>
          <p:cNvSpPr>
            <a:spLocks noGrp="1"/>
          </p:cNvSpPr>
          <p:nvPr>
            <p:ph type="dt" sz="half" idx="10"/>
          </p:nvPr>
        </p:nvSpPr>
        <p:spPr/>
        <p:txBody>
          <a:bodyPr/>
          <a:lstStyle>
            <a:lvl1pPr>
              <a:defRPr/>
            </a:lvl1pPr>
            <a:extLst/>
          </a:lstStyle>
          <a:p>
            <a:pPr>
              <a:defRPr/>
            </a:pPr>
            <a:endParaRPr lang="en-US" dirty="0"/>
          </a:p>
        </p:txBody>
      </p:sp>
      <p:sp>
        <p:nvSpPr>
          <p:cNvPr id="5" name="Footer Placeholder 2"/>
          <p:cNvSpPr>
            <a:spLocks noGrp="1"/>
          </p:cNvSpPr>
          <p:nvPr>
            <p:ph type="ftr" sz="quarter" idx="11"/>
          </p:nvPr>
        </p:nvSpPr>
        <p:spPr/>
        <p:txBody>
          <a:bodyPr/>
          <a:lstStyle>
            <a:lvl1pPr>
              <a:defRPr/>
            </a:lvl1pPr>
            <a:extLst/>
          </a:lstStyle>
          <a:p>
            <a:pPr>
              <a:defRPr/>
            </a:pPr>
            <a:endParaRPr lang="en-US" dirty="0"/>
          </a:p>
        </p:txBody>
      </p:sp>
      <p:sp>
        <p:nvSpPr>
          <p:cNvPr id="6" name="Slide Number Placeholder 3"/>
          <p:cNvSpPr>
            <a:spLocks noGrp="1"/>
          </p:cNvSpPr>
          <p:nvPr>
            <p:ph type="sldNum" sz="quarter" idx="12"/>
          </p:nvPr>
        </p:nvSpPr>
        <p:spPr/>
        <p:txBody>
          <a:bodyPr/>
          <a:lstStyle>
            <a:lvl1pPr>
              <a:defRPr/>
            </a:lvl1pPr>
            <a:extLst/>
          </a:lstStyle>
          <a:p>
            <a:pPr>
              <a:defRPr/>
            </a:pPr>
            <a:fld id="{76D8530F-3AB1-41BB-BF32-3FE4594BD600}" type="slidenum">
              <a:rPr lang="en-US"/>
              <a:pPr>
                <a:defRPr/>
              </a:pPr>
              <a:t>‹#›</a:t>
            </a:fld>
            <a:endParaRPr lang="en-US" dirty="0"/>
          </a:p>
        </p:txBody>
      </p:sp>
    </p:spTree>
  </p:cSld>
  <p:clrMapOvr>
    <a:masterClrMapping/>
  </p:clrMapOvr>
  <p:transition spd="med">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CB84BF32-74A2-4935-A1C3-B29B953A1D26}" type="slidenum">
              <a:rPr lang="en-US"/>
              <a:pPr>
                <a:defRPr/>
              </a:pPr>
              <a:t>‹#›</a:t>
            </a:fld>
            <a:endParaRPr lang="en-US" dirty="0"/>
          </a:p>
        </p:txBody>
      </p:sp>
    </p:spTree>
  </p:cSld>
  <p:clrMapOvr>
    <a:masterClrMapping/>
  </p:clrMapOvr>
  <p:transition spd="med">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dirty="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dirty="0"/>
          </a:p>
        </p:txBody>
      </p:sp>
      <p:sp>
        <p:nvSpPr>
          <p:cNvPr id="9" name="Footer Placeholder 5"/>
          <p:cNvSpPr>
            <a:spLocks noGrp="1"/>
          </p:cNvSpPr>
          <p:nvPr>
            <p:ph type="ftr" sz="quarter" idx="11"/>
          </p:nvPr>
        </p:nvSpPr>
        <p:spPr/>
        <p:txBody>
          <a:bodyPr/>
          <a:lstStyle>
            <a:lvl1pPr>
              <a:defRPr/>
            </a:lvl1pPr>
            <a:extLst/>
          </a:lstStyle>
          <a:p>
            <a:pPr>
              <a:defRPr/>
            </a:pPr>
            <a:endParaRPr lang="en-US" dirty="0"/>
          </a:p>
        </p:txBody>
      </p:sp>
      <p:sp>
        <p:nvSpPr>
          <p:cNvPr id="10" name="Slide Number Placeholder 6"/>
          <p:cNvSpPr>
            <a:spLocks noGrp="1"/>
          </p:cNvSpPr>
          <p:nvPr>
            <p:ph type="sldNum" sz="quarter" idx="12"/>
          </p:nvPr>
        </p:nvSpPr>
        <p:spPr/>
        <p:txBody>
          <a:bodyPr/>
          <a:lstStyle>
            <a:lvl1pPr>
              <a:defRPr/>
            </a:lvl1pPr>
            <a:extLst/>
          </a:lstStyle>
          <a:p>
            <a:pPr>
              <a:defRPr/>
            </a:pPr>
            <a:fld id="{F4FF9465-75B7-4049-AD06-DE40569C8DA7}" type="slidenum">
              <a:rPr lang="en-US"/>
              <a:pPr>
                <a:defRPr/>
              </a:pPr>
              <a:t>‹#›</a:t>
            </a:fld>
            <a:endParaRPr lang="en-US" dirty="0"/>
          </a:p>
        </p:txBody>
      </p:sp>
    </p:spTree>
  </p:cSld>
  <p:clrMapOvr>
    <a:masterClrMapping/>
  </p:clrMapOvr>
  <p:transition spd="med">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Tahoma" pitchFamily="34" charset="0"/>
              </a:defRPr>
            </a:lvl1pPr>
            <a:extLst/>
          </a:lstStyle>
          <a:p>
            <a:pPr>
              <a:defRPr/>
            </a:pP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Tahoma" pitchFamily="34" charset="0"/>
              </a:defRPr>
            </a:lvl1pPr>
            <a:extLst/>
          </a:lstStyle>
          <a:p>
            <a:pPr>
              <a:defRPr/>
            </a:pPr>
            <a:endParaRPr lang="en-US" dirty="0"/>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Tahoma" pitchFamily="34" charset="0"/>
              </a:defRPr>
            </a:lvl1pPr>
            <a:extLst/>
          </a:lstStyle>
          <a:p>
            <a:pPr>
              <a:defRPr/>
            </a:pPr>
            <a:fld id="{B143AB36-BC38-447E-8260-E6EF25CC5C03}" type="slidenum">
              <a:rPr lang="en-US"/>
              <a:pPr>
                <a:defRPr/>
              </a:pPr>
              <a:t>‹#›</a:t>
            </a:fld>
            <a:endParaRPr lang="en-US"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4847" r:id="rId1"/>
    <p:sldLayoutId id="2147484840" r:id="rId2"/>
    <p:sldLayoutId id="2147484848" r:id="rId3"/>
    <p:sldLayoutId id="2147484841" r:id="rId4"/>
    <p:sldLayoutId id="2147484849" r:id="rId5"/>
    <p:sldLayoutId id="2147484842" r:id="rId6"/>
    <p:sldLayoutId id="2147484850" r:id="rId7"/>
    <p:sldLayoutId id="2147484851" r:id="rId8"/>
    <p:sldLayoutId id="2147484852" r:id="rId9"/>
    <p:sldLayoutId id="2147484843" r:id="rId10"/>
    <p:sldLayoutId id="2147484844" r:id="rId11"/>
    <p:sldLayoutId id="2147484845" r:id="rId12"/>
  </p:sldLayoutIdLst>
  <p:transition spd="med">
    <p:cut/>
  </p:transition>
  <p:timing>
    <p:tnLst>
      <p:par>
        <p:cTn id="1" dur="indefinite" restart="never" nodeType="tmRoot"/>
      </p:par>
    </p:tnLst>
  </p:timing>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slib.org/publicrecords/"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hyperlink" Target="http://www.cslib.org/publicrecord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hyperlink" Target="http://www.ct.gov/best/cwp/view.asp?a=1245&amp;Q=314686"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slib.or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mailto:Lizette.Pelletier@ct.gov" TargetMode="External"/><Relationship Id="rId4" Type="http://schemas.openxmlformats.org/officeDocument/2006/relationships/hyperlink" Target="mailto:Jeff.Collins@ct.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1219200"/>
            <a:ext cx="7924800" cy="3124200"/>
          </a:xfrm>
        </p:spPr>
        <p:txBody>
          <a:bodyPr>
            <a:normAutofit/>
          </a:bodyPr>
          <a:lstStyle/>
          <a:p>
            <a:pPr algn="ctr" eaLnBrk="1" fontAlgn="auto" hangingPunct="1">
              <a:spcBef>
                <a:spcPts val="1200"/>
              </a:spcBef>
              <a:spcAft>
                <a:spcPts val="1200"/>
              </a:spcAft>
              <a:defRPr/>
            </a:pPr>
            <a:r>
              <a:rPr lang="en-US" sz="5300" b="1" dirty="0" smtClean="0">
                <a:solidFill>
                  <a:schemeClr val="tx2">
                    <a:satMod val="130000"/>
                  </a:schemeClr>
                </a:solidFill>
              </a:rPr>
              <a:t>Records Retention and Disposition</a:t>
            </a:r>
            <a:br>
              <a:rPr lang="en-US" sz="5300" b="1" dirty="0" smtClean="0">
                <a:solidFill>
                  <a:schemeClr val="tx2">
                    <a:satMod val="130000"/>
                  </a:schemeClr>
                </a:solidFill>
              </a:rPr>
            </a:br>
            <a:r>
              <a:rPr lang="en-US" dirty="0" smtClean="0">
                <a:solidFill>
                  <a:schemeClr val="tx2">
                    <a:satMod val="130000"/>
                  </a:schemeClr>
                </a:solidFill>
              </a:rPr>
              <a:t/>
            </a:r>
            <a:br>
              <a:rPr lang="en-US" dirty="0" smtClean="0">
                <a:solidFill>
                  <a:schemeClr val="tx2">
                    <a:satMod val="130000"/>
                  </a:schemeClr>
                </a:solidFill>
              </a:rPr>
            </a:br>
            <a:r>
              <a:rPr lang="en-US" sz="3500" dirty="0" smtClean="0">
                <a:solidFill>
                  <a:schemeClr val="tx2">
                    <a:satMod val="130000"/>
                  </a:schemeClr>
                </a:solidFill>
                <a:effectLst/>
              </a:rPr>
              <a:t>Naugatuck Valley Community College</a:t>
            </a:r>
          </a:p>
        </p:txBody>
      </p:sp>
      <p:sp>
        <p:nvSpPr>
          <p:cNvPr id="6147" name="Rectangle 3"/>
          <p:cNvSpPr>
            <a:spLocks noGrp="1" noChangeArrowheads="1"/>
          </p:cNvSpPr>
          <p:nvPr>
            <p:ph type="subTitle" idx="1"/>
          </p:nvPr>
        </p:nvSpPr>
        <p:spPr>
          <a:xfrm>
            <a:off x="1295400" y="4800600"/>
            <a:ext cx="7239000" cy="1828800"/>
          </a:xfrm>
        </p:spPr>
        <p:txBody>
          <a:bodyPr>
            <a:normAutofit/>
          </a:bodyPr>
          <a:lstStyle/>
          <a:p>
            <a:pPr algn="ctr" eaLnBrk="1" fontAlgn="auto" hangingPunct="1">
              <a:spcBef>
                <a:spcPct val="10000"/>
              </a:spcBef>
              <a:spcAft>
                <a:spcPts val="0"/>
              </a:spcAft>
              <a:buFont typeface="Wingdings 2"/>
              <a:buNone/>
              <a:defRPr/>
            </a:pPr>
            <a:r>
              <a:rPr lang="en-US" sz="2200" b="1" dirty="0" smtClean="0"/>
              <a:t>April 27, 2012</a:t>
            </a:r>
          </a:p>
          <a:p>
            <a:pPr algn="ctr" eaLnBrk="1" fontAlgn="auto" hangingPunct="1">
              <a:spcBef>
                <a:spcPct val="0"/>
              </a:spcBef>
              <a:spcAft>
                <a:spcPct val="50000"/>
              </a:spcAft>
              <a:buFont typeface="Wingdings 2"/>
              <a:buNone/>
              <a:defRPr/>
            </a:pPr>
            <a:endParaRPr lang="en-US" sz="1800" b="1" dirty="0" smtClean="0"/>
          </a:p>
          <a:p>
            <a:pPr algn="ctr" eaLnBrk="1" fontAlgn="auto" hangingPunct="1">
              <a:spcBef>
                <a:spcPct val="0"/>
              </a:spcBef>
              <a:spcAft>
                <a:spcPct val="50000"/>
              </a:spcAft>
              <a:buFont typeface="Wingdings 2"/>
              <a:buNone/>
              <a:defRPr/>
            </a:pPr>
            <a:r>
              <a:rPr lang="en-US" sz="1800" b="1" dirty="0" smtClean="0"/>
              <a:t>Presented by the Office of the Public Records Administrator</a:t>
            </a:r>
          </a:p>
          <a:p>
            <a:pPr algn="ctr" eaLnBrk="1" fontAlgn="auto" hangingPunct="1">
              <a:spcBef>
                <a:spcPct val="0"/>
              </a:spcBef>
              <a:spcAft>
                <a:spcPts val="0"/>
              </a:spcAft>
              <a:buFont typeface="Wingdings 2"/>
              <a:buNone/>
              <a:defRPr/>
            </a:pPr>
            <a:r>
              <a:rPr lang="en-US" sz="1600" dirty="0" smtClean="0"/>
              <a:t>© 2012 Connecticut State Library</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71600" y="457200"/>
            <a:ext cx="7772400" cy="1139825"/>
          </a:xfrm>
        </p:spPr>
        <p:txBody>
          <a:bodyPr>
            <a:normAutofit/>
          </a:bodyPr>
          <a:lstStyle/>
          <a:p>
            <a:pPr eaLnBrk="1" hangingPunct="1"/>
            <a:r>
              <a:rPr lang="en-US" sz="3900" b="1" dirty="0" smtClean="0">
                <a:solidFill>
                  <a:schemeClr val="tx2">
                    <a:satMod val="130000"/>
                  </a:schemeClr>
                </a:solidFill>
              </a:rPr>
              <a:t>Records Management</a:t>
            </a:r>
          </a:p>
        </p:txBody>
      </p:sp>
      <p:sp>
        <p:nvSpPr>
          <p:cNvPr id="63491" name="Rectangle 3"/>
          <p:cNvSpPr>
            <a:spLocks noGrp="1" noChangeArrowheads="1"/>
          </p:cNvSpPr>
          <p:nvPr>
            <p:ph idx="1"/>
          </p:nvPr>
        </p:nvSpPr>
        <p:spPr>
          <a:xfrm>
            <a:off x="1371600" y="1827213"/>
            <a:ext cx="7315200" cy="4530725"/>
          </a:xfrm>
        </p:spPr>
        <p:txBody>
          <a:bodyPr/>
          <a:lstStyle/>
          <a:p>
            <a:pPr eaLnBrk="1" hangingPunct="1">
              <a:spcAft>
                <a:spcPct val="30000"/>
              </a:spcAft>
              <a:buClrTx/>
              <a:buNone/>
            </a:pPr>
            <a:r>
              <a:rPr lang="en-US" dirty="0" smtClean="0"/>
              <a:t>	The field of management responsible for the efficient and systematic control of the creation, receipt, maintenance, use and disposition of records, including processes for capturing and maintaining evidence of and information about business activities and transactions in the form of records. </a:t>
            </a:r>
          </a:p>
          <a:p>
            <a:pPr eaLnBrk="1" hangingPunct="1">
              <a:spcAft>
                <a:spcPct val="30000"/>
              </a:spcAft>
              <a:buClrTx/>
              <a:buNone/>
            </a:pPr>
            <a:r>
              <a:rPr lang="en-US" sz="1600" dirty="0" smtClean="0"/>
              <a:t>Source: ARMA International</a:t>
            </a:r>
          </a:p>
          <a:p>
            <a:pPr eaLnBrk="1" hangingPunct="1">
              <a:spcAft>
                <a:spcPct val="30000"/>
              </a:spcAft>
              <a:buClrTx/>
            </a:pPr>
            <a:endParaRPr lang="en-US" dirty="0" smtClean="0"/>
          </a:p>
          <a:p>
            <a:pPr eaLnBrk="1" hangingPunct="1">
              <a:spcBef>
                <a:spcPct val="0"/>
              </a:spcBef>
            </a:pPr>
            <a:endParaRPr lang="en-US" dirty="0" smtClean="0"/>
          </a:p>
        </p:txBody>
      </p:sp>
    </p:spTree>
  </p:cSld>
  <p:clrMapOvr>
    <a:masterClrMapping/>
  </p:clrMapOvr>
  <p:transition spd="med">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68425" y="455613"/>
            <a:ext cx="7308850" cy="914400"/>
          </a:xfrm>
        </p:spPr>
        <p:txBody>
          <a:bodyPr/>
          <a:lstStyle/>
          <a:p>
            <a:pPr eaLnBrk="1" fontAlgn="auto" hangingPunct="1">
              <a:spcAft>
                <a:spcPts val="0"/>
              </a:spcAft>
              <a:defRPr/>
            </a:pPr>
            <a:r>
              <a:rPr lang="en-US" sz="3900" b="1" dirty="0" smtClean="0">
                <a:solidFill>
                  <a:schemeClr val="tx2">
                    <a:satMod val="130000"/>
                  </a:schemeClr>
                </a:solidFill>
              </a:rPr>
              <a:t>Life-Cycle of Records</a:t>
            </a:r>
          </a:p>
        </p:txBody>
      </p:sp>
      <p:pic>
        <p:nvPicPr>
          <p:cNvPr id="125955" name="Picture 3"/>
          <p:cNvPicPr>
            <a:picLocks noChangeAspect="1" noChangeArrowheads="1"/>
          </p:cNvPicPr>
          <p:nvPr/>
        </p:nvPicPr>
        <p:blipFill>
          <a:blip r:embed="rId3" cstate="print"/>
          <a:srcRect l="12531" t="4054" r="15418" b="6757"/>
          <a:stretch>
            <a:fillRect/>
          </a:stretch>
        </p:blipFill>
        <p:spPr bwMode="auto">
          <a:xfrm>
            <a:off x="1828800" y="1295400"/>
            <a:ext cx="6477001" cy="5473148"/>
          </a:xfrm>
          <a:prstGeom prst="rect">
            <a:avLst/>
          </a:prstGeom>
          <a:noFill/>
          <a:ln w="9525">
            <a:noFill/>
            <a:miter lim="800000"/>
            <a:headEnd/>
            <a:tailEnd/>
          </a:ln>
          <a:effectLst/>
        </p:spPr>
      </p:pic>
    </p:spTree>
  </p:cSld>
  <p:clrMapOvr>
    <a:masterClrMapping/>
  </p:clrMapOvr>
  <p:transition spd="med">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0013" y="455613"/>
            <a:ext cx="7313612" cy="914400"/>
          </a:xfrm>
        </p:spPr>
        <p:txBody>
          <a:bodyPr>
            <a:noAutofit/>
          </a:bodyPr>
          <a:lstStyle/>
          <a:p>
            <a:pPr eaLnBrk="1" fontAlgn="auto" hangingPunct="1">
              <a:spcAft>
                <a:spcPts val="0"/>
              </a:spcAft>
              <a:defRPr/>
            </a:pPr>
            <a:r>
              <a:rPr lang="en-US" sz="3900" b="1" dirty="0" smtClean="0">
                <a:solidFill>
                  <a:schemeClr val="tx2">
                    <a:satMod val="130000"/>
                  </a:schemeClr>
                </a:solidFill>
              </a:rPr>
              <a:t>Records Analysis and Recordkeeping Requirements </a:t>
            </a:r>
            <a:r>
              <a:rPr lang="en-US" sz="2800" b="1" dirty="0" smtClean="0">
                <a:solidFill>
                  <a:srgbClr val="000000">
                    <a:satMod val="130000"/>
                  </a:srgbClr>
                </a:solidFill>
              </a:rPr>
              <a:t>(cont.)</a:t>
            </a:r>
            <a:endParaRPr lang="en-US" sz="3900" dirty="0" smtClean="0">
              <a:solidFill>
                <a:schemeClr val="tx2">
                  <a:satMod val="130000"/>
                </a:schemeClr>
              </a:solidFill>
            </a:endParaRPr>
          </a:p>
        </p:txBody>
      </p:sp>
      <p:sp>
        <p:nvSpPr>
          <p:cNvPr id="45059" name="Rectangle 3"/>
          <p:cNvSpPr>
            <a:spLocks noGrp="1" noChangeArrowheads="1"/>
          </p:cNvSpPr>
          <p:nvPr>
            <p:ph idx="1"/>
          </p:nvPr>
        </p:nvSpPr>
        <p:spPr>
          <a:xfrm>
            <a:off x="1508124" y="1828800"/>
            <a:ext cx="7315200" cy="4570413"/>
          </a:xfrm>
        </p:spPr>
        <p:txBody>
          <a:bodyPr/>
          <a:lstStyle/>
          <a:p>
            <a:pPr eaLnBrk="1" hangingPunct="1">
              <a:spcBef>
                <a:spcPct val="0"/>
              </a:spcBef>
              <a:spcAft>
                <a:spcPts val="300"/>
              </a:spcAft>
              <a:buClrTx/>
            </a:pPr>
            <a:r>
              <a:rPr lang="en-US" sz="2800" dirty="0" smtClean="0"/>
              <a:t>Value</a:t>
            </a:r>
          </a:p>
          <a:p>
            <a:pPr lvl="1" eaLnBrk="1" hangingPunct="1">
              <a:spcBef>
                <a:spcPct val="0"/>
              </a:spcBef>
              <a:spcAft>
                <a:spcPts val="300"/>
              </a:spcAft>
              <a:buClrTx/>
            </a:pPr>
            <a:r>
              <a:rPr lang="en-US" sz="2400" dirty="0" smtClean="0"/>
              <a:t>Administrative</a:t>
            </a:r>
          </a:p>
          <a:p>
            <a:pPr lvl="1" eaLnBrk="1" hangingPunct="1">
              <a:spcBef>
                <a:spcPct val="0"/>
              </a:spcBef>
              <a:spcAft>
                <a:spcPts val="300"/>
              </a:spcAft>
              <a:buClrTx/>
            </a:pPr>
            <a:r>
              <a:rPr lang="en-US" sz="2400" dirty="0" smtClean="0"/>
              <a:t>Legal</a:t>
            </a:r>
          </a:p>
          <a:p>
            <a:pPr lvl="1" eaLnBrk="1" hangingPunct="1">
              <a:spcBef>
                <a:spcPct val="0"/>
              </a:spcBef>
              <a:spcAft>
                <a:spcPts val="300"/>
              </a:spcAft>
              <a:buClrTx/>
            </a:pPr>
            <a:r>
              <a:rPr lang="en-US" sz="2400" dirty="0" smtClean="0"/>
              <a:t>Fiscal</a:t>
            </a:r>
          </a:p>
          <a:p>
            <a:pPr lvl="1" eaLnBrk="1" hangingPunct="1">
              <a:spcBef>
                <a:spcPct val="0"/>
              </a:spcBef>
              <a:spcAft>
                <a:spcPct val="20000"/>
              </a:spcAft>
              <a:buClrTx/>
            </a:pPr>
            <a:r>
              <a:rPr lang="en-US" sz="2400" dirty="0" smtClean="0"/>
              <a:t>Historical / Research</a:t>
            </a:r>
          </a:p>
          <a:p>
            <a:pPr eaLnBrk="1" hangingPunct="1">
              <a:spcBef>
                <a:spcPct val="0"/>
              </a:spcBef>
              <a:spcAft>
                <a:spcPct val="20000"/>
              </a:spcAft>
              <a:buClrTx/>
            </a:pPr>
            <a:r>
              <a:rPr lang="en-US" sz="2800" dirty="0" smtClean="0"/>
              <a:t>Audit Requirements</a:t>
            </a:r>
          </a:p>
          <a:p>
            <a:pPr lvl="1" eaLnBrk="1" hangingPunct="1">
              <a:spcBef>
                <a:spcPct val="0"/>
              </a:spcBef>
              <a:spcAft>
                <a:spcPts val="300"/>
              </a:spcAft>
              <a:buClrTx/>
            </a:pPr>
            <a:r>
              <a:rPr lang="en-US" sz="2400" dirty="0" smtClean="0"/>
              <a:t>State or federal fiscal audits</a:t>
            </a:r>
          </a:p>
          <a:p>
            <a:pPr lvl="1" eaLnBrk="1" hangingPunct="1">
              <a:spcBef>
                <a:spcPct val="0"/>
              </a:spcBef>
              <a:spcAft>
                <a:spcPct val="20000"/>
              </a:spcAft>
              <a:buClrTx/>
            </a:pPr>
            <a:r>
              <a:rPr lang="en-US" sz="2400" dirty="0" smtClean="0"/>
              <a:t>Other internal audits</a:t>
            </a:r>
          </a:p>
          <a:p>
            <a:pPr eaLnBrk="1" hangingPunct="1">
              <a:spcBef>
                <a:spcPct val="0"/>
              </a:spcBef>
              <a:spcAft>
                <a:spcPct val="20000"/>
              </a:spcAft>
              <a:buClrTx/>
            </a:pPr>
            <a:r>
              <a:rPr lang="en-US" sz="2800" dirty="0" smtClean="0"/>
              <a:t>Legal Requirements</a:t>
            </a:r>
          </a:p>
          <a:p>
            <a:pPr lvl="1" eaLnBrk="1" hangingPunct="1">
              <a:spcBef>
                <a:spcPct val="0"/>
              </a:spcBef>
              <a:spcAft>
                <a:spcPts val="300"/>
              </a:spcAft>
              <a:buClrTx/>
            </a:pPr>
            <a:r>
              <a:rPr lang="en-US" sz="2400" dirty="0" smtClean="0"/>
              <a:t>Laws and regulations</a:t>
            </a:r>
          </a:p>
          <a:p>
            <a:pPr lvl="1" eaLnBrk="1" hangingPunct="1">
              <a:spcBef>
                <a:spcPct val="0"/>
              </a:spcBef>
              <a:buClrTx/>
            </a:pPr>
            <a:r>
              <a:rPr lang="en-US" sz="2400" dirty="0" smtClean="0"/>
              <a:t>Statutes of limitation</a:t>
            </a:r>
          </a:p>
        </p:txBody>
      </p:sp>
    </p:spTree>
  </p:cSld>
  <p:clrMapOvr>
    <a:masterClrMapping/>
  </p:clrMapOvr>
  <p:transition spd="med">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315200" cy="1143000"/>
          </a:xfrm>
        </p:spPr>
        <p:txBody>
          <a:bodyPr>
            <a:normAutofit fontScale="90000"/>
          </a:bodyPr>
          <a:lstStyle/>
          <a:p>
            <a:r>
              <a:rPr lang="en-US" b="1" dirty="0" smtClean="0">
                <a:solidFill>
                  <a:schemeClr val="tx2">
                    <a:satMod val="130000"/>
                  </a:schemeClr>
                </a:solidFill>
              </a:rPr>
              <a:t>Records Analysis and Recordkeeping Requirements</a:t>
            </a:r>
            <a:endParaRPr lang="en-US" sz="3100" dirty="0"/>
          </a:p>
        </p:txBody>
      </p:sp>
      <p:sp>
        <p:nvSpPr>
          <p:cNvPr id="10" name="Content Placeholder 9"/>
          <p:cNvSpPr>
            <a:spLocks noGrp="1"/>
          </p:cNvSpPr>
          <p:nvPr>
            <p:ph sz="half" idx="1"/>
          </p:nvPr>
        </p:nvSpPr>
        <p:spPr>
          <a:xfrm>
            <a:off x="1447800" y="2362200"/>
            <a:ext cx="3657600" cy="685800"/>
          </a:xfrm>
        </p:spPr>
        <p:txBody>
          <a:bodyPr/>
          <a:lstStyle/>
          <a:p>
            <a:pPr>
              <a:buClrTx/>
            </a:pPr>
            <a:r>
              <a:rPr lang="en-US" sz="2600" dirty="0" smtClean="0"/>
              <a:t>Just In Case</a:t>
            </a:r>
            <a:r>
              <a:rPr lang="en-US" sz="2600" dirty="0" smtClean="0">
                <a:solidFill>
                  <a:srgbClr val="FF0000"/>
                </a:solidFill>
              </a:rPr>
              <a:t>*</a:t>
            </a:r>
            <a:endParaRPr lang="en-US" sz="2600" dirty="0">
              <a:solidFill>
                <a:srgbClr val="FF0000"/>
              </a:solidFill>
            </a:endParaRPr>
          </a:p>
        </p:txBody>
      </p:sp>
      <p:pic>
        <p:nvPicPr>
          <p:cNvPr id="11" name="Picture 3"/>
          <p:cNvPicPr>
            <a:picLocks noGrp="1" noChangeAspect="1" noChangeArrowheads="1"/>
          </p:cNvPicPr>
          <p:nvPr>
            <p:ph sz="half" idx="2"/>
          </p:nvPr>
        </p:nvPicPr>
        <p:blipFill>
          <a:blip r:embed="rId3" cstate="print"/>
          <a:stretch>
            <a:fillRect/>
          </a:stretch>
        </p:blipFill>
        <p:spPr bwMode="auto">
          <a:xfrm>
            <a:off x="4724400" y="2057400"/>
            <a:ext cx="3460496" cy="3962400"/>
          </a:xfrm>
          <a:prstGeom prst="rect">
            <a:avLst/>
          </a:prstGeom>
          <a:noFill/>
          <a:ln w="9525">
            <a:noFill/>
            <a:miter lim="800000"/>
            <a:headEnd/>
            <a:tailEnd/>
          </a:ln>
          <a:effectLst/>
        </p:spPr>
      </p:pic>
      <p:sp>
        <p:nvSpPr>
          <p:cNvPr id="7" name="&quot;No&quot; Symbol 6"/>
          <p:cNvSpPr/>
          <p:nvPr/>
        </p:nvSpPr>
        <p:spPr>
          <a:xfrm>
            <a:off x="4191000" y="1752600"/>
            <a:ext cx="4876800" cy="4648200"/>
          </a:xfrm>
          <a:prstGeom prst="noSmoking">
            <a:avLst>
              <a:gd name="adj" fmla="val 6331"/>
            </a:avLst>
          </a:prstGeom>
          <a:solidFill>
            <a:srgbClr val="FF0000"/>
          </a:solidFill>
          <a:ln w="9525">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1600200" y="5715000"/>
            <a:ext cx="3962400" cy="461665"/>
          </a:xfrm>
          <a:prstGeom prst="rect">
            <a:avLst/>
          </a:prstGeom>
          <a:noFill/>
        </p:spPr>
        <p:txBody>
          <a:bodyPr wrap="square" rtlCol="0">
            <a:spAutoFit/>
          </a:bodyPr>
          <a:lstStyle/>
          <a:p>
            <a:r>
              <a:rPr lang="en-US" sz="2400" dirty="0" smtClean="0"/>
              <a:t> </a:t>
            </a:r>
            <a:r>
              <a:rPr lang="en-US" sz="2400" dirty="0" smtClean="0">
                <a:solidFill>
                  <a:srgbClr val="FF0000"/>
                </a:solidFill>
              </a:rPr>
              <a:t>*</a:t>
            </a:r>
            <a:r>
              <a:rPr lang="en-US" sz="2000" dirty="0" smtClean="0"/>
              <a:t>Not an acceptable value</a:t>
            </a:r>
            <a:endParaRPr lang="en-US" sz="2000" dirty="0"/>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68425" y="455613"/>
            <a:ext cx="7308850" cy="914400"/>
          </a:xfrm>
        </p:spPr>
        <p:txBody>
          <a:bodyPr/>
          <a:lstStyle/>
          <a:p>
            <a:pPr eaLnBrk="1" fontAlgn="auto" hangingPunct="1">
              <a:spcAft>
                <a:spcPts val="0"/>
              </a:spcAft>
              <a:defRPr/>
            </a:pPr>
            <a:r>
              <a:rPr lang="en-US" sz="3900" b="1" dirty="0" smtClean="0">
                <a:solidFill>
                  <a:schemeClr val="tx2">
                    <a:satMod val="130000"/>
                  </a:schemeClr>
                </a:solidFill>
              </a:rPr>
              <a:t>Records Retention Schedule:</a:t>
            </a:r>
            <a:endParaRPr lang="en-US" sz="3900" dirty="0" smtClean="0">
              <a:solidFill>
                <a:schemeClr val="tx2">
                  <a:satMod val="130000"/>
                </a:schemeClr>
              </a:solidFill>
            </a:endParaRPr>
          </a:p>
        </p:txBody>
      </p:sp>
      <p:sp>
        <p:nvSpPr>
          <p:cNvPr id="29699" name="Rectangle 3"/>
          <p:cNvSpPr>
            <a:spLocks noGrp="1" noChangeArrowheads="1"/>
          </p:cNvSpPr>
          <p:nvPr>
            <p:ph idx="1"/>
          </p:nvPr>
        </p:nvSpPr>
        <p:spPr>
          <a:xfrm>
            <a:off x="1508125" y="1827213"/>
            <a:ext cx="7315200" cy="4570412"/>
          </a:xfrm>
        </p:spPr>
        <p:txBody>
          <a:bodyPr/>
          <a:lstStyle/>
          <a:p>
            <a:pPr marL="0" indent="0" eaLnBrk="1" hangingPunct="1">
              <a:lnSpc>
                <a:spcPct val="110000"/>
              </a:lnSpc>
              <a:buFont typeface="Wingdings" pitchFamily="2" charset="2"/>
              <a:buNone/>
            </a:pPr>
            <a:r>
              <a:rPr lang="en-US" sz="2800" dirty="0" smtClean="0"/>
              <a:t>“A comprehensive list of records series, indicating for each the length of time it is to be maintained and its disposition.”</a:t>
            </a:r>
          </a:p>
          <a:p>
            <a:pPr marL="0" indent="0" eaLnBrk="1" hangingPunct="1">
              <a:lnSpc>
                <a:spcPct val="115000"/>
              </a:lnSpc>
              <a:buFont typeface="Wingdings" pitchFamily="2" charset="2"/>
              <a:buNone/>
            </a:pPr>
            <a:r>
              <a:rPr lang="en-US" sz="1600" dirty="0" smtClean="0"/>
              <a:t>Source: “Establishing Alphabetic, Numeric, and Subject Filing Systems” (ANSI/ARMA 12-2005).</a:t>
            </a:r>
          </a:p>
        </p:txBody>
      </p:sp>
    </p:spTree>
  </p:cSld>
  <p:clrMapOvr>
    <a:masterClrMapping/>
  </p:clrMapOvr>
  <p:transition spd="med">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368425" y="455613"/>
            <a:ext cx="7308850" cy="914400"/>
          </a:xfrm>
        </p:spPr>
        <p:txBody>
          <a:bodyPr/>
          <a:lstStyle/>
          <a:p>
            <a:pPr eaLnBrk="1" fontAlgn="auto" hangingPunct="1">
              <a:spcAft>
                <a:spcPts val="0"/>
              </a:spcAft>
              <a:defRPr/>
            </a:pPr>
            <a:r>
              <a:rPr lang="en-US" sz="3900" b="1" dirty="0" smtClean="0">
                <a:solidFill>
                  <a:schemeClr val="tx2">
                    <a:satMod val="130000"/>
                  </a:schemeClr>
                </a:solidFill>
              </a:rPr>
              <a:t>Records Series:</a:t>
            </a:r>
            <a:endParaRPr lang="en-US" sz="3900" dirty="0" smtClean="0">
              <a:solidFill>
                <a:schemeClr val="tx2">
                  <a:satMod val="130000"/>
                </a:schemeClr>
              </a:solidFill>
            </a:endParaRPr>
          </a:p>
        </p:txBody>
      </p:sp>
      <p:sp>
        <p:nvSpPr>
          <p:cNvPr id="27651" name="Rectangle 3"/>
          <p:cNvSpPr>
            <a:spLocks noGrp="1" noChangeArrowheads="1"/>
          </p:cNvSpPr>
          <p:nvPr>
            <p:ph idx="1"/>
          </p:nvPr>
        </p:nvSpPr>
        <p:spPr>
          <a:xfrm>
            <a:off x="1508125" y="1828800"/>
            <a:ext cx="7407275" cy="4570413"/>
          </a:xfrm>
        </p:spPr>
        <p:txBody>
          <a:bodyPr/>
          <a:lstStyle/>
          <a:p>
            <a:pPr marL="0" indent="0" eaLnBrk="1" hangingPunct="1">
              <a:lnSpc>
                <a:spcPct val="110000"/>
              </a:lnSpc>
              <a:spcBef>
                <a:spcPts val="0"/>
              </a:spcBef>
              <a:buClr>
                <a:schemeClr val="tx1"/>
              </a:buClr>
              <a:buFont typeface="Wingdings" pitchFamily="2" charset="2"/>
              <a:buNone/>
            </a:pPr>
            <a:r>
              <a:rPr lang="en-US" sz="2800" dirty="0" smtClean="0"/>
              <a:t>“A group of similar records that are arranged according to a filing system and that are related as the result of being created, received, or used in the same activity.”</a:t>
            </a:r>
          </a:p>
          <a:p>
            <a:pPr marL="0" indent="0" eaLnBrk="1" hangingPunct="1">
              <a:buClr>
                <a:schemeClr val="tx1"/>
              </a:buClr>
              <a:buFont typeface="Wingdings 2" pitchFamily="18" charset="2"/>
              <a:buNone/>
            </a:pPr>
            <a:r>
              <a:rPr lang="en-US" sz="1600" dirty="0" smtClean="0"/>
              <a:t>Source: “A Glossary of Archival and Records Terminology,” Society of American Archivists, Pearce-Moses, Richard, 2005.</a:t>
            </a:r>
          </a:p>
        </p:txBody>
      </p:sp>
      <p:pic>
        <p:nvPicPr>
          <p:cNvPr id="1026" name="Picture 2" descr="C:\Documents and Settings\lpelletier.CSLIB\Local Settings\Temporary Internet Files\Content.IE5\2TQ7QJUJ\MC900047855[2].wmf"/>
          <p:cNvPicPr>
            <a:picLocks noChangeAspect="1" noChangeArrowheads="1"/>
          </p:cNvPicPr>
          <p:nvPr/>
        </p:nvPicPr>
        <p:blipFill>
          <a:blip r:embed="rId3" cstate="print"/>
          <a:srcRect/>
          <a:stretch>
            <a:fillRect/>
          </a:stretch>
        </p:blipFill>
        <p:spPr bwMode="auto">
          <a:xfrm>
            <a:off x="6172200" y="4572000"/>
            <a:ext cx="2073859" cy="1644091"/>
          </a:xfrm>
          <a:prstGeom prst="rect">
            <a:avLst/>
          </a:prstGeom>
          <a:noFill/>
        </p:spPr>
      </p:pic>
    </p:spTree>
  </p:cSld>
  <p:clrMapOvr>
    <a:masterClrMapping/>
  </p:clrMapOvr>
  <p:transition spd="med">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1096963" y="228600"/>
            <a:ext cx="4495800" cy="396875"/>
          </a:xfrm>
          <a:prstGeom prst="rect">
            <a:avLst/>
          </a:prstGeom>
          <a:noFill/>
          <a:ln w="9525">
            <a:noFill/>
            <a:miter lim="800000"/>
            <a:headEnd/>
            <a:tailEnd/>
          </a:ln>
        </p:spPr>
        <p:txBody>
          <a:bodyPr>
            <a:spAutoFit/>
          </a:bodyPr>
          <a:lstStyle/>
          <a:p>
            <a:pPr>
              <a:spcBef>
                <a:spcPct val="50000"/>
              </a:spcBef>
              <a:defRPr/>
            </a:pPr>
            <a:r>
              <a:rPr lang="en-US" sz="2000" dirty="0" smtClean="0">
                <a:latin typeface="+mj-lt"/>
                <a:hlinkClick r:id="rId3"/>
              </a:rPr>
              <a:t>www.cslib.org/publicrecords</a:t>
            </a:r>
            <a:endParaRPr lang="en-US" sz="2000" b="1" dirty="0">
              <a:solidFill>
                <a:schemeClr val="tx2"/>
              </a:solidFill>
              <a:latin typeface="+mj-lt"/>
            </a:endParaRPr>
          </a:p>
        </p:txBody>
      </p:sp>
      <p:pic>
        <p:nvPicPr>
          <p:cNvPr id="2050" name="Picture 2">
            <a:hlinkClick r:id="rId4"/>
          </p:cNvPr>
          <p:cNvPicPr>
            <a:picLocks noGrp="1" noChangeAspect="1" noChangeArrowheads="1"/>
          </p:cNvPicPr>
          <p:nvPr>
            <p:ph/>
          </p:nvPr>
        </p:nvPicPr>
        <p:blipFill>
          <a:blip r:embed="rId5" cstate="screen"/>
          <a:srcRect l="911" r="2571"/>
          <a:stretch>
            <a:fillRect/>
          </a:stretch>
        </p:blipFill>
        <p:spPr bwMode="auto">
          <a:xfrm>
            <a:off x="1066800" y="762000"/>
            <a:ext cx="7848601" cy="5486824"/>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3" cstate="print"/>
          <a:srcRect l="5722" t="8162" r="6735" b="4025"/>
          <a:stretch>
            <a:fillRect/>
          </a:stretch>
        </p:blipFill>
        <p:spPr bwMode="auto">
          <a:xfrm>
            <a:off x="1066800" y="89370"/>
            <a:ext cx="8077200" cy="6481704"/>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p:nvPr>
        </p:nvPicPr>
        <p:blipFill>
          <a:blip r:embed="rId3" cstate="print"/>
          <a:srcRect l="4089" t="7229" r="5309" b="7229"/>
          <a:stretch>
            <a:fillRect/>
          </a:stretch>
        </p:blipFill>
        <p:spPr bwMode="auto">
          <a:xfrm>
            <a:off x="1021724" y="457198"/>
            <a:ext cx="7969876" cy="6019801"/>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70013" y="455613"/>
            <a:ext cx="7310437" cy="914400"/>
          </a:xfrm>
        </p:spPr>
        <p:txBody>
          <a:bodyPr>
            <a:noAutofit/>
          </a:bodyPr>
          <a:lstStyle/>
          <a:p>
            <a:pPr eaLnBrk="1" fontAlgn="auto" hangingPunct="1">
              <a:spcAft>
                <a:spcPts val="0"/>
              </a:spcAft>
              <a:defRPr/>
            </a:pPr>
            <a:r>
              <a:rPr lang="en-US" sz="3900" b="1" dirty="0" smtClean="0">
                <a:solidFill>
                  <a:schemeClr val="tx2">
                    <a:satMod val="130000"/>
                  </a:schemeClr>
                </a:solidFill>
              </a:rPr>
              <a:t>Records Retention</a:t>
            </a:r>
            <a:endParaRPr lang="en-US" sz="3900" dirty="0" smtClean="0">
              <a:solidFill>
                <a:schemeClr val="tx2">
                  <a:satMod val="130000"/>
                </a:schemeClr>
              </a:solidFill>
            </a:endParaRPr>
          </a:p>
        </p:txBody>
      </p:sp>
      <p:sp>
        <p:nvSpPr>
          <p:cNvPr id="75779" name="Rectangle 3"/>
          <p:cNvSpPr>
            <a:spLocks noGrp="1" noChangeArrowheads="1"/>
          </p:cNvSpPr>
          <p:nvPr>
            <p:ph idx="1"/>
          </p:nvPr>
        </p:nvSpPr>
        <p:spPr>
          <a:xfrm>
            <a:off x="1508125" y="1827213"/>
            <a:ext cx="7254875" cy="4570412"/>
          </a:xfrm>
        </p:spPr>
        <p:txBody>
          <a:bodyPr/>
          <a:lstStyle/>
          <a:p>
            <a:pPr eaLnBrk="1" hangingPunct="1">
              <a:spcBef>
                <a:spcPct val="0"/>
              </a:spcBef>
              <a:spcAft>
                <a:spcPts val="1200"/>
              </a:spcAft>
              <a:buClr>
                <a:schemeClr val="tx1"/>
              </a:buClr>
            </a:pPr>
            <a:r>
              <a:rPr lang="en-US" sz="2600" dirty="0" smtClean="0"/>
              <a:t>Maintain the record for the retention period</a:t>
            </a:r>
          </a:p>
          <a:p>
            <a:pPr lvl="1" eaLnBrk="1" hangingPunct="1">
              <a:spcBef>
                <a:spcPct val="0"/>
              </a:spcBef>
              <a:spcAft>
                <a:spcPts val="1200"/>
              </a:spcAft>
              <a:buClr>
                <a:schemeClr val="tx1"/>
              </a:buClr>
            </a:pPr>
            <a:r>
              <a:rPr lang="en-US" sz="2200" dirty="0" smtClean="0"/>
              <a:t>Retention period is the </a:t>
            </a:r>
            <a:r>
              <a:rPr lang="en-US" sz="2200" i="1" dirty="0" smtClean="0"/>
              <a:t>minimum</a:t>
            </a:r>
            <a:r>
              <a:rPr lang="en-US" sz="2200" dirty="0" smtClean="0"/>
              <a:t> amount of time</a:t>
            </a:r>
          </a:p>
          <a:p>
            <a:pPr lvl="1" eaLnBrk="1" hangingPunct="1">
              <a:spcBef>
                <a:spcPct val="0"/>
              </a:spcBef>
              <a:spcAft>
                <a:spcPts val="1200"/>
              </a:spcAft>
              <a:buClr>
                <a:schemeClr val="tx1"/>
              </a:buClr>
            </a:pPr>
            <a:r>
              <a:rPr lang="en-US" sz="2200" dirty="0" smtClean="0"/>
              <a:t>Some records have </a:t>
            </a:r>
            <a:r>
              <a:rPr lang="en-US" sz="2200" i="1" dirty="0" smtClean="0"/>
              <a:t>maximum</a:t>
            </a:r>
            <a:r>
              <a:rPr lang="en-US" sz="2200" dirty="0" smtClean="0"/>
              <a:t> retention periods set by federal or state statutes or regulations and </a:t>
            </a:r>
            <a:r>
              <a:rPr lang="en-US" sz="2200" b="1" i="1" dirty="0" smtClean="0"/>
              <a:t>must</a:t>
            </a:r>
            <a:r>
              <a:rPr lang="en-US" sz="2200" dirty="0" smtClean="0"/>
              <a:t> be destroyed at the end of the retention period</a:t>
            </a:r>
          </a:p>
          <a:p>
            <a:pPr eaLnBrk="1" hangingPunct="1">
              <a:spcBef>
                <a:spcPct val="0"/>
              </a:spcBef>
              <a:spcAft>
                <a:spcPts val="1200"/>
              </a:spcAft>
              <a:buClr>
                <a:schemeClr val="tx1"/>
              </a:buClr>
            </a:pPr>
            <a:r>
              <a:rPr lang="en-US" sz="2600" dirty="0" smtClean="0"/>
              <a:t>Apply disposition to all records once they meet the retention period</a:t>
            </a:r>
          </a:p>
          <a:p>
            <a:pPr eaLnBrk="1" hangingPunct="1">
              <a:spcBef>
                <a:spcPct val="0"/>
              </a:spcBef>
              <a:spcAft>
                <a:spcPts val="1200"/>
              </a:spcAft>
              <a:buClr>
                <a:schemeClr val="tx1"/>
              </a:buClr>
            </a:pPr>
            <a:r>
              <a:rPr lang="en-US" sz="2600" dirty="0" smtClean="0"/>
              <a:t>If a record does not have a retention period, contact your RMLO</a:t>
            </a:r>
          </a:p>
        </p:txBody>
      </p:sp>
    </p:spTree>
  </p:cSld>
  <p:clrMapOvr>
    <a:masterClrMapping/>
  </p:clrMapOvr>
  <p:transition spd="med">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0013" y="363538"/>
            <a:ext cx="7313612" cy="952500"/>
          </a:xfrm>
        </p:spPr>
        <p:txBody>
          <a:bodyPr/>
          <a:lstStyle/>
          <a:p>
            <a:pPr eaLnBrk="1" fontAlgn="auto" hangingPunct="1">
              <a:spcAft>
                <a:spcPts val="0"/>
              </a:spcAft>
              <a:defRPr/>
            </a:pPr>
            <a:r>
              <a:rPr lang="en-US" sz="3900" b="1" dirty="0" smtClean="0">
                <a:solidFill>
                  <a:schemeClr val="tx2">
                    <a:satMod val="130000"/>
                  </a:schemeClr>
                </a:solidFill>
              </a:rPr>
              <a:t>Presenters</a:t>
            </a:r>
          </a:p>
        </p:txBody>
      </p:sp>
      <p:sp>
        <p:nvSpPr>
          <p:cNvPr id="9219" name="Rectangle 3"/>
          <p:cNvSpPr>
            <a:spLocks noGrp="1" noChangeArrowheads="1"/>
          </p:cNvSpPr>
          <p:nvPr>
            <p:ph idx="1"/>
          </p:nvPr>
        </p:nvSpPr>
        <p:spPr>
          <a:xfrm>
            <a:off x="1511300" y="1828800"/>
            <a:ext cx="7480300" cy="4570413"/>
          </a:xfrm>
        </p:spPr>
        <p:txBody>
          <a:bodyPr/>
          <a:lstStyle/>
          <a:p>
            <a:pPr eaLnBrk="1" hangingPunct="1">
              <a:spcBef>
                <a:spcPct val="50000"/>
              </a:spcBef>
              <a:buClr>
                <a:schemeClr val="tx1"/>
              </a:buClr>
            </a:pPr>
            <a:r>
              <a:rPr lang="en-US" sz="2800" dirty="0" smtClean="0"/>
              <a:t>LeAnn Power, Public Records Administrator</a:t>
            </a:r>
          </a:p>
          <a:p>
            <a:pPr eaLnBrk="1" hangingPunct="1">
              <a:spcBef>
                <a:spcPct val="50000"/>
              </a:spcBef>
              <a:buClr>
                <a:schemeClr val="tx1"/>
              </a:buClr>
            </a:pPr>
            <a:r>
              <a:rPr lang="en-US" sz="2800" dirty="0" smtClean="0"/>
              <a:t>Lizette Pelletier, Public Records Archivist</a:t>
            </a:r>
          </a:p>
        </p:txBody>
      </p:sp>
    </p:spTree>
  </p:cSld>
  <p:clrMapOvr>
    <a:masterClrMapping/>
  </p:clrMapOvr>
  <p:transition spd="med">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4.jpg"/>
          <p:cNvPicPr>
            <a:picLocks noGrp="1" noChangeAspect="1"/>
          </p:cNvPicPr>
          <p:nvPr>
            <p:ph/>
          </p:nvPr>
        </p:nvPicPr>
        <p:blipFill>
          <a:blip r:embed="rId3" cstate="print"/>
          <a:srcRect t="9615"/>
          <a:stretch>
            <a:fillRect/>
          </a:stretch>
        </p:blipFill>
        <p:spPr>
          <a:xfrm>
            <a:off x="1981200" y="136769"/>
            <a:ext cx="5562600" cy="6703663"/>
          </a:xfrm>
        </p:spPr>
      </p:pic>
      <p:pic>
        <p:nvPicPr>
          <p:cNvPr id="7" name="Picture 6" descr="hoarding-showsite-banner-998x140.jpg"/>
          <p:cNvPicPr>
            <a:picLocks noChangeAspect="1"/>
          </p:cNvPicPr>
          <p:nvPr/>
        </p:nvPicPr>
        <p:blipFill>
          <a:blip r:embed="rId4" cstate="print">
            <a:lum bright="20000" contrast="10000"/>
          </a:blip>
          <a:srcRect r="51667"/>
          <a:stretch>
            <a:fillRect/>
          </a:stretch>
        </p:blipFill>
        <p:spPr>
          <a:xfrm rot="19284272">
            <a:off x="837401" y="2221808"/>
            <a:ext cx="7891953" cy="2290525"/>
          </a:xfrm>
          <a:prstGeom prst="rect">
            <a:avLst/>
          </a:prstGeom>
        </p:spPr>
      </p:pic>
      <p:sp>
        <p:nvSpPr>
          <p:cNvPr id="8" name="TextBox 7"/>
          <p:cNvSpPr txBox="1"/>
          <p:nvPr/>
        </p:nvSpPr>
        <p:spPr>
          <a:xfrm rot="19286938">
            <a:off x="2006828" y="4485712"/>
            <a:ext cx="4581210" cy="461665"/>
          </a:xfrm>
          <a:prstGeom prst="rect">
            <a:avLst/>
          </a:prstGeom>
          <a:noFill/>
        </p:spPr>
        <p:txBody>
          <a:bodyPr wrap="square" rtlCol="0">
            <a:spAutoFit/>
          </a:bodyPr>
          <a:lstStyle/>
          <a:p>
            <a:r>
              <a:rPr lang="en-US" sz="2400" b="1" dirty="0" smtClean="0">
                <a:solidFill>
                  <a:srgbClr val="FFFFFF"/>
                </a:solidFill>
              </a:rPr>
              <a:t>Government  Agency Edition</a:t>
            </a:r>
            <a:endParaRPr lang="en-US" sz="2400" b="1" dirty="0">
              <a:solidFill>
                <a:srgbClr val="FFFFFF"/>
              </a:solidFill>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71600" y="457200"/>
            <a:ext cx="7772400" cy="1139825"/>
          </a:xfrm>
        </p:spPr>
        <p:txBody>
          <a:bodyPr>
            <a:normAutofit/>
          </a:bodyPr>
          <a:lstStyle/>
          <a:p>
            <a:pPr eaLnBrk="1" hangingPunct="1"/>
            <a:r>
              <a:rPr lang="en-US" sz="3900" b="1" dirty="0" smtClean="0">
                <a:solidFill>
                  <a:schemeClr val="tx2">
                    <a:satMod val="130000"/>
                  </a:schemeClr>
                </a:solidFill>
              </a:rPr>
              <a:t>Applied Retention Schedule Results</a:t>
            </a:r>
          </a:p>
        </p:txBody>
      </p:sp>
      <p:sp>
        <p:nvSpPr>
          <p:cNvPr id="63491" name="Rectangle 3"/>
          <p:cNvSpPr>
            <a:spLocks noGrp="1" noChangeArrowheads="1"/>
          </p:cNvSpPr>
          <p:nvPr>
            <p:ph idx="1"/>
          </p:nvPr>
        </p:nvSpPr>
        <p:spPr>
          <a:xfrm>
            <a:off x="1371600" y="1827213"/>
            <a:ext cx="7315200" cy="4530725"/>
          </a:xfrm>
        </p:spPr>
        <p:txBody>
          <a:bodyPr/>
          <a:lstStyle/>
          <a:p>
            <a:pPr eaLnBrk="1" hangingPunct="1">
              <a:spcAft>
                <a:spcPct val="30000"/>
              </a:spcAft>
              <a:buClrTx/>
            </a:pPr>
            <a:r>
              <a:rPr lang="en-US" dirty="0" smtClean="0"/>
              <a:t>30% of your records can be destroyed</a:t>
            </a:r>
          </a:p>
          <a:p>
            <a:pPr eaLnBrk="1" hangingPunct="1">
              <a:spcAft>
                <a:spcPct val="30000"/>
              </a:spcAft>
              <a:buClrTx/>
            </a:pPr>
            <a:r>
              <a:rPr lang="en-US" dirty="0" smtClean="0"/>
              <a:t>40% of your records will remain in your office</a:t>
            </a:r>
          </a:p>
          <a:p>
            <a:pPr eaLnBrk="1" hangingPunct="1">
              <a:spcAft>
                <a:spcPct val="30000"/>
              </a:spcAft>
              <a:buClrTx/>
            </a:pPr>
            <a:r>
              <a:rPr lang="en-US" dirty="0" smtClean="0"/>
              <a:t>30% of your records can be transferred to a records center or other repository </a:t>
            </a:r>
          </a:p>
          <a:p>
            <a:pPr eaLnBrk="1" hangingPunct="1">
              <a:spcAft>
                <a:spcPct val="30000"/>
              </a:spcAft>
              <a:buClrTx/>
              <a:buNone/>
            </a:pPr>
            <a:r>
              <a:rPr lang="en-US" sz="1600" dirty="0" smtClean="0"/>
              <a:t>Source: ARMA International</a:t>
            </a:r>
          </a:p>
          <a:p>
            <a:pPr eaLnBrk="1" hangingPunct="1">
              <a:spcAft>
                <a:spcPct val="30000"/>
              </a:spcAft>
              <a:buClrTx/>
            </a:pPr>
            <a:endParaRPr lang="en-US" dirty="0" smtClean="0"/>
          </a:p>
          <a:p>
            <a:pPr eaLnBrk="1" hangingPunct="1">
              <a:spcBef>
                <a:spcPct val="0"/>
              </a:spcBef>
            </a:pPr>
            <a:endParaRPr lang="en-US" dirty="0" smtClean="0"/>
          </a:p>
        </p:txBody>
      </p:sp>
    </p:spTree>
  </p:cSld>
  <p:clrMapOvr>
    <a:masterClrMapping/>
  </p:clrMapOvr>
  <p:transition spd="med">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Don (What is)"/>
          <p:cNvPicPr>
            <a:picLocks noGrp="1" noChangeAspect="1" noChangeArrowheads="1"/>
          </p:cNvPicPr>
          <p:nvPr>
            <p:ph idx="4294967295"/>
          </p:nvPr>
        </p:nvPicPr>
        <p:blipFill>
          <a:blip r:embed="rId3" cstate="print"/>
          <a:srcRect/>
          <a:stretch>
            <a:fillRect/>
          </a:stretch>
        </p:blipFill>
        <p:spPr>
          <a:xfrm>
            <a:off x="228600" y="381000"/>
            <a:ext cx="8610600" cy="6202363"/>
          </a:xfrm>
        </p:spPr>
      </p:pic>
    </p:spTree>
  </p:cSld>
  <p:clrMapOvr>
    <a:masterClrMapping/>
  </p:clrMapOvr>
  <p:transition spd="med">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descr="Carol the Anti-Don (What could be)"/>
          <p:cNvPicPr>
            <a:picLocks noGrp="1" noChangeAspect="1" noChangeArrowheads="1"/>
          </p:cNvPicPr>
          <p:nvPr>
            <p:ph idx="4294967295"/>
          </p:nvPr>
        </p:nvPicPr>
        <p:blipFill>
          <a:blip r:embed="rId3" cstate="print"/>
          <a:srcRect/>
          <a:stretch>
            <a:fillRect/>
          </a:stretch>
        </p:blipFill>
        <p:spPr>
          <a:xfrm>
            <a:off x="304800" y="381000"/>
            <a:ext cx="8564563" cy="6172200"/>
          </a:xfrm>
        </p:spPr>
      </p:pic>
    </p:spTree>
  </p:cSld>
  <p:clrMapOvr>
    <a:masterClrMapping/>
  </p:clrMapOvr>
  <p:transition spd="med">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13" descr="MCH Records Management 01.JPG"/>
          <p:cNvPicPr>
            <a:picLocks noGrp="1" noChangeAspect="1"/>
          </p:cNvPicPr>
          <p:nvPr>
            <p:ph/>
          </p:nvPr>
        </p:nvPicPr>
        <p:blipFill>
          <a:blip r:embed="rId3" cstate="print"/>
          <a:srcRect/>
          <a:stretch>
            <a:fillRect/>
          </a:stretch>
        </p:blipFill>
        <p:spPr>
          <a:xfrm>
            <a:off x="2376488" y="277813"/>
            <a:ext cx="4391025" cy="5853112"/>
          </a:xfrm>
        </p:spPr>
      </p:pic>
    </p:spTree>
  </p:cSld>
  <p:clrMapOvr>
    <a:masterClrMapping/>
  </p:clrMapOvr>
  <p:transition spd="med">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ontent Placeholder 5" descr="MCH Records Management 02.jpg"/>
          <p:cNvPicPr>
            <a:picLocks noGrp="1" noChangeAspect="1"/>
          </p:cNvPicPr>
          <p:nvPr>
            <p:ph/>
          </p:nvPr>
        </p:nvPicPr>
        <p:blipFill>
          <a:blip r:embed="rId3" cstate="print"/>
          <a:srcRect/>
          <a:stretch>
            <a:fillRect/>
          </a:stretch>
        </p:blipFill>
        <p:spPr>
          <a:xfrm>
            <a:off x="2376488" y="277813"/>
            <a:ext cx="4391025" cy="5853112"/>
          </a:xfrm>
        </p:spPr>
      </p:pic>
    </p:spTree>
  </p:cSld>
  <p:clrMapOvr>
    <a:masterClrMapping/>
  </p:clrMapOvr>
  <p:transition spd="med">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Content Placeholder 5" descr="MCH Records Management 03.jpg"/>
          <p:cNvPicPr>
            <a:picLocks noGrp="1" noChangeAspect="1"/>
          </p:cNvPicPr>
          <p:nvPr>
            <p:ph/>
          </p:nvPr>
        </p:nvPicPr>
        <p:blipFill>
          <a:blip r:embed="rId3" cstate="print"/>
          <a:srcRect/>
          <a:stretch>
            <a:fillRect/>
          </a:stretch>
        </p:blipFill>
        <p:spPr>
          <a:xfrm>
            <a:off x="2376488" y="277813"/>
            <a:ext cx="4391025" cy="5853112"/>
          </a:xfrm>
        </p:spPr>
      </p:pic>
    </p:spTree>
  </p:cSld>
  <p:clrMapOvr>
    <a:masterClrMapping/>
  </p:clrMapOvr>
  <p:transition spd="med">
    <p:cut/>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70013" y="455613"/>
            <a:ext cx="7310437" cy="914400"/>
          </a:xfrm>
        </p:spPr>
        <p:txBody>
          <a:bodyPr>
            <a:noAutofit/>
          </a:bodyPr>
          <a:lstStyle/>
          <a:p>
            <a:pPr eaLnBrk="1" fontAlgn="auto" hangingPunct="1">
              <a:spcAft>
                <a:spcPts val="0"/>
              </a:spcAft>
              <a:defRPr/>
            </a:pPr>
            <a:r>
              <a:rPr lang="en-US" sz="3900" b="1" dirty="0" smtClean="0">
                <a:solidFill>
                  <a:schemeClr val="tx2">
                    <a:satMod val="130000"/>
                  </a:schemeClr>
                </a:solidFill>
              </a:rPr>
              <a:t>Records Disposition</a:t>
            </a:r>
            <a:endParaRPr lang="en-US" sz="3900" dirty="0" smtClean="0">
              <a:solidFill>
                <a:schemeClr val="tx2">
                  <a:satMod val="130000"/>
                </a:schemeClr>
              </a:solidFill>
            </a:endParaRPr>
          </a:p>
        </p:txBody>
      </p:sp>
      <p:sp>
        <p:nvSpPr>
          <p:cNvPr id="75779" name="Rectangle 3"/>
          <p:cNvSpPr>
            <a:spLocks noGrp="1" noChangeArrowheads="1"/>
          </p:cNvSpPr>
          <p:nvPr>
            <p:ph idx="1"/>
          </p:nvPr>
        </p:nvSpPr>
        <p:spPr>
          <a:xfrm>
            <a:off x="1508125" y="1827213"/>
            <a:ext cx="7254875" cy="4570412"/>
          </a:xfrm>
        </p:spPr>
        <p:txBody>
          <a:bodyPr/>
          <a:lstStyle/>
          <a:p>
            <a:pPr eaLnBrk="1" hangingPunct="1">
              <a:spcBef>
                <a:spcPct val="0"/>
              </a:spcBef>
              <a:spcAft>
                <a:spcPts val="1200"/>
              </a:spcAft>
              <a:buClr>
                <a:schemeClr val="tx1"/>
              </a:buClr>
            </a:pPr>
            <a:r>
              <a:rPr lang="en-US" sz="2800" dirty="0" smtClean="0"/>
              <a:t>Disposition of records refers to either: </a:t>
            </a:r>
          </a:p>
          <a:p>
            <a:pPr marL="860425" lvl="1" indent="-457200" eaLnBrk="1" hangingPunct="1">
              <a:spcBef>
                <a:spcPct val="0"/>
              </a:spcBef>
              <a:spcAft>
                <a:spcPts val="600"/>
              </a:spcAft>
              <a:buClr>
                <a:schemeClr val="tx1"/>
              </a:buClr>
              <a:buFont typeface="+mj-lt"/>
              <a:buAutoNum type="arabicPeriod"/>
            </a:pPr>
            <a:r>
              <a:rPr lang="en-US" sz="2600" dirty="0" smtClean="0"/>
              <a:t>Destruction of records</a:t>
            </a:r>
          </a:p>
          <a:p>
            <a:pPr marL="860425" lvl="1" indent="-457200" eaLnBrk="1" hangingPunct="1">
              <a:spcBef>
                <a:spcPct val="0"/>
              </a:spcBef>
              <a:spcAft>
                <a:spcPts val="1800"/>
              </a:spcAft>
              <a:buClr>
                <a:schemeClr val="tx1"/>
              </a:buClr>
              <a:buFont typeface="+mj-lt"/>
              <a:buAutoNum type="arabicPeriod"/>
            </a:pPr>
            <a:r>
              <a:rPr lang="en-US" sz="2600" dirty="0" smtClean="0"/>
              <a:t>Transfer of records</a:t>
            </a:r>
          </a:p>
          <a:p>
            <a:pPr eaLnBrk="1" hangingPunct="1">
              <a:spcBef>
                <a:spcPts val="1800"/>
              </a:spcBef>
              <a:spcAft>
                <a:spcPts val="1200"/>
              </a:spcAft>
              <a:buClr>
                <a:schemeClr val="tx1"/>
              </a:buClr>
            </a:pPr>
            <a:r>
              <a:rPr lang="en-US" sz="2800" dirty="0" smtClean="0"/>
              <a:t>Refer to </a:t>
            </a:r>
            <a:r>
              <a:rPr lang="en-US" sz="2800" i="1" dirty="0" smtClean="0"/>
              <a:t>Public Records Policy 5: Disposition of Public Records</a:t>
            </a:r>
          </a:p>
          <a:p>
            <a:pPr eaLnBrk="1" hangingPunct="1">
              <a:spcBef>
                <a:spcPts val="1800"/>
              </a:spcBef>
              <a:spcAft>
                <a:spcPts val="1200"/>
              </a:spcAft>
              <a:buClr>
                <a:schemeClr val="tx1"/>
              </a:buClr>
            </a:pPr>
            <a:r>
              <a:rPr lang="en-US" sz="2800" dirty="0" smtClean="0"/>
              <a:t>Retention schedules do not authorize disposition of records</a:t>
            </a:r>
          </a:p>
        </p:txBody>
      </p:sp>
    </p:spTree>
  </p:cSld>
  <p:clrMapOvr>
    <a:masterClrMapping/>
  </p:clrMapOvr>
  <p:transition spd="med">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70013" y="455613"/>
            <a:ext cx="7310437" cy="914400"/>
          </a:xfrm>
        </p:spPr>
        <p:txBody>
          <a:bodyPr>
            <a:normAutofit fontScale="90000"/>
          </a:bodyPr>
          <a:lstStyle/>
          <a:p>
            <a:pPr eaLnBrk="1" fontAlgn="auto" hangingPunct="1">
              <a:spcAft>
                <a:spcPts val="0"/>
              </a:spcAft>
              <a:defRPr/>
            </a:pPr>
            <a:r>
              <a:rPr lang="en-US" b="1" dirty="0" smtClean="0">
                <a:solidFill>
                  <a:schemeClr val="tx2">
                    <a:satMod val="130000"/>
                  </a:schemeClr>
                </a:solidFill>
              </a:rPr>
              <a:t>Records Disposition:</a:t>
            </a:r>
            <a:r>
              <a:rPr lang="en-US" sz="3900" b="1" dirty="0" smtClean="0">
                <a:solidFill>
                  <a:schemeClr val="tx2">
                    <a:satMod val="130000"/>
                  </a:schemeClr>
                </a:solidFill>
              </a:rPr>
              <a:t/>
            </a:r>
            <a:br>
              <a:rPr lang="en-US" sz="3900" b="1" dirty="0" smtClean="0">
                <a:solidFill>
                  <a:schemeClr val="tx2">
                    <a:satMod val="130000"/>
                  </a:schemeClr>
                </a:solidFill>
              </a:rPr>
            </a:br>
            <a:r>
              <a:rPr lang="en-US" sz="3200" b="1" dirty="0" smtClean="0">
                <a:solidFill>
                  <a:schemeClr val="tx2">
                    <a:satMod val="130000"/>
                  </a:schemeClr>
                </a:solidFill>
              </a:rPr>
              <a:t>Destruction Holds and Punitive Statutes</a:t>
            </a:r>
            <a:endParaRPr lang="en-US" sz="3200" dirty="0" smtClean="0">
              <a:solidFill>
                <a:schemeClr val="tx2">
                  <a:satMod val="130000"/>
                </a:schemeClr>
              </a:solidFill>
            </a:endParaRPr>
          </a:p>
        </p:txBody>
      </p:sp>
      <p:sp>
        <p:nvSpPr>
          <p:cNvPr id="70659" name="Rectangle 3"/>
          <p:cNvSpPr>
            <a:spLocks noGrp="1" noChangeArrowheads="1"/>
          </p:cNvSpPr>
          <p:nvPr>
            <p:ph idx="1"/>
          </p:nvPr>
        </p:nvSpPr>
        <p:spPr>
          <a:xfrm>
            <a:off x="1508125" y="1827213"/>
            <a:ext cx="7331075" cy="4570412"/>
          </a:xfrm>
        </p:spPr>
        <p:txBody>
          <a:bodyPr>
            <a:normAutofit/>
          </a:bodyPr>
          <a:lstStyle/>
          <a:p>
            <a:pPr eaLnBrk="1" hangingPunct="1">
              <a:spcBef>
                <a:spcPts val="1800"/>
              </a:spcBef>
              <a:spcAft>
                <a:spcPts val="0"/>
              </a:spcAft>
              <a:buClr>
                <a:schemeClr val="tx1"/>
              </a:buClr>
              <a:defRPr/>
            </a:pPr>
            <a:r>
              <a:rPr lang="en-US" sz="2800" dirty="0" smtClean="0"/>
              <a:t>Destruction Holds</a:t>
            </a:r>
          </a:p>
          <a:p>
            <a:pPr lvl="1" eaLnBrk="1" hangingPunct="1">
              <a:lnSpc>
                <a:spcPct val="110000"/>
              </a:lnSpc>
              <a:spcBef>
                <a:spcPts val="0"/>
              </a:spcBef>
              <a:spcAft>
                <a:spcPts val="0"/>
              </a:spcAft>
              <a:buClr>
                <a:schemeClr val="tx1"/>
              </a:buClr>
              <a:defRPr/>
            </a:pPr>
            <a:r>
              <a:rPr lang="en-US" sz="2600" dirty="0" smtClean="0"/>
              <a:t>Litigation</a:t>
            </a:r>
          </a:p>
          <a:p>
            <a:pPr lvl="1" eaLnBrk="1" hangingPunct="1">
              <a:lnSpc>
                <a:spcPct val="110000"/>
              </a:lnSpc>
              <a:spcBef>
                <a:spcPts val="0"/>
              </a:spcBef>
              <a:spcAft>
                <a:spcPts val="0"/>
              </a:spcAft>
              <a:buClr>
                <a:schemeClr val="tx1"/>
              </a:buClr>
              <a:defRPr/>
            </a:pPr>
            <a:r>
              <a:rPr lang="en-US" sz="2600" dirty="0" smtClean="0"/>
              <a:t>FOIA request</a:t>
            </a:r>
          </a:p>
          <a:p>
            <a:pPr lvl="1" eaLnBrk="1" hangingPunct="1">
              <a:lnSpc>
                <a:spcPct val="110000"/>
              </a:lnSpc>
              <a:spcBef>
                <a:spcPts val="0"/>
              </a:spcBef>
              <a:spcAft>
                <a:spcPts val="0"/>
              </a:spcAft>
              <a:buClr>
                <a:schemeClr val="tx1"/>
              </a:buClr>
              <a:defRPr/>
            </a:pPr>
            <a:r>
              <a:rPr lang="en-US" sz="2600" dirty="0" smtClean="0"/>
              <a:t>Other pending action</a:t>
            </a:r>
          </a:p>
          <a:p>
            <a:pPr eaLnBrk="1" hangingPunct="1">
              <a:spcBef>
                <a:spcPts val="1800"/>
              </a:spcBef>
              <a:spcAft>
                <a:spcPts val="0"/>
              </a:spcAft>
              <a:buClr>
                <a:schemeClr val="tx1"/>
              </a:buClr>
              <a:defRPr/>
            </a:pPr>
            <a:r>
              <a:rPr lang="en-US" sz="2800" dirty="0" smtClean="0"/>
              <a:t>Statutes: Criminal Intent</a:t>
            </a:r>
          </a:p>
          <a:p>
            <a:pPr lvl="1" eaLnBrk="1" hangingPunct="1">
              <a:spcBef>
                <a:spcPts val="600"/>
              </a:spcBef>
              <a:spcAft>
                <a:spcPts val="0"/>
              </a:spcAft>
              <a:buClr>
                <a:schemeClr val="tx1"/>
              </a:buClr>
              <a:defRPr/>
            </a:pPr>
            <a:r>
              <a:rPr lang="en-US" sz="2600" dirty="0" smtClean="0"/>
              <a:t>CGS </a:t>
            </a:r>
            <a:r>
              <a:rPr lang="en-US" sz="2600" dirty="0" smtClean="0">
                <a:cs typeface="Tahoma" pitchFamily="34" charset="0"/>
              </a:rPr>
              <a:t>§1-240</a:t>
            </a:r>
          </a:p>
          <a:p>
            <a:pPr lvl="1" eaLnBrk="1" hangingPunct="1">
              <a:spcBef>
                <a:spcPts val="600"/>
              </a:spcBef>
              <a:spcAft>
                <a:spcPts val="0"/>
              </a:spcAft>
              <a:buClr>
                <a:schemeClr val="tx1"/>
              </a:buClr>
              <a:defRPr/>
            </a:pPr>
            <a:r>
              <a:rPr lang="en-US" sz="2600" dirty="0" smtClean="0"/>
              <a:t>CGS </a:t>
            </a:r>
            <a:r>
              <a:rPr lang="en-US" sz="2600" dirty="0" smtClean="0">
                <a:cs typeface="Tahoma" pitchFamily="34" charset="0"/>
              </a:rPr>
              <a:t>§53-153</a:t>
            </a:r>
            <a:endParaRPr lang="en-US" sz="2600" dirty="0" smtClean="0"/>
          </a:p>
        </p:txBody>
      </p:sp>
      <p:pic>
        <p:nvPicPr>
          <p:cNvPr id="2050" name="Picture 2" descr="C:\Documents and Settings\lpelletier.CSLIB\Local Settings\Temporary Internet Files\Content.IE5\8N0LAB2N\MC900034541[1].wmf"/>
          <p:cNvPicPr>
            <a:picLocks noChangeAspect="1" noChangeArrowheads="1"/>
          </p:cNvPicPr>
          <p:nvPr/>
        </p:nvPicPr>
        <p:blipFill>
          <a:blip r:embed="rId3" cstate="print"/>
          <a:srcRect/>
          <a:stretch>
            <a:fillRect/>
          </a:stretch>
        </p:blipFill>
        <p:spPr bwMode="auto">
          <a:xfrm>
            <a:off x="5715000" y="1752600"/>
            <a:ext cx="2370499" cy="2550695"/>
          </a:xfrm>
          <a:prstGeom prst="rect">
            <a:avLst/>
          </a:prstGeom>
          <a:noFill/>
        </p:spPr>
      </p:pic>
    </p:spTree>
  </p:cSld>
  <p:clrMapOvr>
    <a:masterClrMapping/>
  </p:clrMapOvr>
  <p:transition spd="med">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70013" y="455613"/>
            <a:ext cx="7310437" cy="914400"/>
          </a:xfrm>
        </p:spPr>
        <p:txBody>
          <a:bodyPr>
            <a:normAutofit fontScale="90000"/>
          </a:bodyPr>
          <a:lstStyle/>
          <a:p>
            <a:pPr eaLnBrk="1" fontAlgn="auto" hangingPunct="1">
              <a:spcAft>
                <a:spcPts val="0"/>
              </a:spcAft>
              <a:defRPr/>
            </a:pPr>
            <a:r>
              <a:rPr lang="en-US" b="1" dirty="0" smtClean="0">
                <a:solidFill>
                  <a:schemeClr val="tx2">
                    <a:satMod val="130000"/>
                  </a:schemeClr>
                </a:solidFill>
              </a:rPr>
              <a:t>Records Disposition:</a:t>
            </a:r>
            <a:r>
              <a:rPr lang="en-US" sz="3900" b="1" dirty="0" smtClean="0">
                <a:solidFill>
                  <a:schemeClr val="tx2">
                    <a:satMod val="130000"/>
                  </a:schemeClr>
                </a:solidFill>
              </a:rPr>
              <a:t/>
            </a:r>
            <a:br>
              <a:rPr lang="en-US" sz="3900" b="1" dirty="0" smtClean="0">
                <a:solidFill>
                  <a:schemeClr val="tx2">
                    <a:satMod val="130000"/>
                  </a:schemeClr>
                </a:solidFill>
              </a:rPr>
            </a:br>
            <a:r>
              <a:rPr lang="en-US" sz="3200" b="1" dirty="0" smtClean="0">
                <a:solidFill>
                  <a:schemeClr val="tx2">
                    <a:satMod val="130000"/>
                  </a:schemeClr>
                </a:solidFill>
              </a:rPr>
              <a:t>Education Records</a:t>
            </a:r>
            <a:endParaRPr lang="en-US" sz="3200" dirty="0" smtClean="0">
              <a:solidFill>
                <a:schemeClr val="tx2">
                  <a:satMod val="130000"/>
                </a:schemeClr>
              </a:solidFill>
            </a:endParaRPr>
          </a:p>
        </p:txBody>
      </p:sp>
      <p:sp>
        <p:nvSpPr>
          <p:cNvPr id="70659" name="Rectangle 3"/>
          <p:cNvSpPr>
            <a:spLocks noGrp="1" noChangeArrowheads="1"/>
          </p:cNvSpPr>
          <p:nvPr>
            <p:ph idx="1"/>
          </p:nvPr>
        </p:nvSpPr>
        <p:spPr>
          <a:xfrm>
            <a:off x="1508125" y="1827213"/>
            <a:ext cx="7331075" cy="4570412"/>
          </a:xfrm>
        </p:spPr>
        <p:txBody>
          <a:bodyPr>
            <a:normAutofit/>
          </a:bodyPr>
          <a:lstStyle/>
          <a:p>
            <a:pPr eaLnBrk="1" hangingPunct="1">
              <a:spcBef>
                <a:spcPts val="1800"/>
              </a:spcBef>
              <a:spcAft>
                <a:spcPts val="0"/>
              </a:spcAft>
              <a:buClr>
                <a:schemeClr val="tx1"/>
              </a:buClr>
              <a:defRPr/>
            </a:pPr>
            <a:r>
              <a:rPr lang="en-US" sz="2800" dirty="0" smtClean="0"/>
              <a:t>Definition</a:t>
            </a:r>
          </a:p>
          <a:p>
            <a:pPr lvl="1" eaLnBrk="1" hangingPunct="1">
              <a:spcBef>
                <a:spcPts val="1200"/>
              </a:spcBef>
              <a:spcAft>
                <a:spcPts val="0"/>
              </a:spcAft>
              <a:buClr>
                <a:schemeClr val="tx1"/>
              </a:buClr>
              <a:defRPr/>
            </a:pPr>
            <a:r>
              <a:rPr lang="en-US" sz="2400" dirty="0" smtClean="0"/>
              <a:t>Records directly related to a student</a:t>
            </a:r>
          </a:p>
          <a:p>
            <a:pPr lvl="1" eaLnBrk="1" hangingPunct="1">
              <a:spcBef>
                <a:spcPts val="600"/>
              </a:spcBef>
              <a:spcAft>
                <a:spcPts val="0"/>
              </a:spcAft>
              <a:buClr>
                <a:schemeClr val="tx1"/>
              </a:buClr>
              <a:defRPr/>
            </a:pPr>
            <a:r>
              <a:rPr lang="en-US" sz="2400" dirty="0" smtClean="0"/>
              <a:t>Maintained by an educational agency or     institution or by a party acting for the                agency or institution.</a:t>
            </a:r>
          </a:p>
          <a:p>
            <a:pPr lvl="1" eaLnBrk="1" hangingPunct="1">
              <a:spcBef>
                <a:spcPts val="600"/>
              </a:spcBef>
              <a:spcAft>
                <a:spcPts val="0"/>
              </a:spcAft>
              <a:buClr>
                <a:schemeClr val="tx1"/>
              </a:buClr>
              <a:buNone/>
              <a:defRPr/>
            </a:pPr>
            <a:r>
              <a:rPr lang="en-US" sz="1600" dirty="0" smtClean="0"/>
              <a:t>	Source: 20 USG </a:t>
            </a:r>
            <a:r>
              <a:rPr lang="en-US" sz="1600" dirty="0" smtClean="0">
                <a:cs typeface="Arial"/>
              </a:rPr>
              <a:t>§1232(g) and 34 CFR §99</a:t>
            </a:r>
            <a:endParaRPr lang="en-US" sz="1600" dirty="0" smtClean="0"/>
          </a:p>
          <a:p>
            <a:pPr eaLnBrk="1" hangingPunct="1">
              <a:spcBef>
                <a:spcPts val="4200"/>
              </a:spcBef>
              <a:spcAft>
                <a:spcPts val="0"/>
              </a:spcAft>
              <a:buClr>
                <a:schemeClr val="tx1"/>
              </a:buClr>
              <a:defRPr/>
            </a:pPr>
            <a:r>
              <a:rPr lang="en-US" sz="2800" dirty="0" smtClean="0"/>
              <a:t>Federal Laws</a:t>
            </a:r>
          </a:p>
          <a:p>
            <a:pPr lvl="1" eaLnBrk="1" hangingPunct="1">
              <a:spcBef>
                <a:spcPts val="1200"/>
              </a:spcBef>
              <a:spcAft>
                <a:spcPts val="0"/>
              </a:spcAft>
              <a:buClr>
                <a:schemeClr val="tx1"/>
              </a:buClr>
              <a:defRPr/>
            </a:pPr>
            <a:r>
              <a:rPr lang="en-US" sz="2400" dirty="0" smtClean="0"/>
              <a:t>Family Educational Rights and Privacy Act (FERPA)</a:t>
            </a:r>
            <a:endParaRPr lang="en-US" sz="2200" dirty="0" smtClean="0"/>
          </a:p>
          <a:p>
            <a:pPr lvl="1" eaLnBrk="1" hangingPunct="1">
              <a:spcBef>
                <a:spcPts val="1200"/>
              </a:spcBef>
              <a:spcAft>
                <a:spcPts val="0"/>
              </a:spcAft>
              <a:buClr>
                <a:schemeClr val="tx1"/>
              </a:buClr>
              <a:defRPr/>
            </a:pPr>
            <a:r>
              <a:rPr lang="en-US" sz="2400" dirty="0" smtClean="0"/>
              <a:t>Individuals with Disabilities Education Act (IDEA)</a:t>
            </a:r>
          </a:p>
        </p:txBody>
      </p:sp>
      <p:pic>
        <p:nvPicPr>
          <p:cNvPr id="3077" name="Picture 5" descr="C:\Documents and Settings\lpelletier.CSLIB\Local Settings\Temporary Internet Files\Content.IE5\CLMXM70P\MC900233966[1].wmf"/>
          <p:cNvPicPr>
            <a:picLocks noChangeAspect="1" noChangeArrowheads="1"/>
          </p:cNvPicPr>
          <p:nvPr/>
        </p:nvPicPr>
        <p:blipFill>
          <a:blip r:embed="rId3" cstate="print"/>
          <a:srcRect/>
          <a:stretch>
            <a:fillRect/>
          </a:stretch>
        </p:blipFill>
        <p:spPr bwMode="auto">
          <a:xfrm>
            <a:off x="6324600" y="3733800"/>
            <a:ext cx="1828800" cy="1489049"/>
          </a:xfrm>
          <a:prstGeom prst="rect">
            <a:avLst/>
          </a:prstGeom>
          <a:noFill/>
        </p:spPr>
      </p:pic>
    </p:spTree>
  </p:cSld>
  <p:clrMapOvr>
    <a:masterClrMapping/>
  </p:clrMapOvr>
  <p:transition spd="med">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0013" y="363538"/>
            <a:ext cx="7313612" cy="952500"/>
          </a:xfrm>
        </p:spPr>
        <p:txBody>
          <a:bodyPr/>
          <a:lstStyle/>
          <a:p>
            <a:pPr eaLnBrk="1" fontAlgn="auto" hangingPunct="1">
              <a:spcAft>
                <a:spcPts val="0"/>
              </a:spcAft>
              <a:defRPr/>
            </a:pPr>
            <a:r>
              <a:rPr lang="en-US" sz="3900" b="1" dirty="0" smtClean="0">
                <a:solidFill>
                  <a:schemeClr val="tx2">
                    <a:satMod val="130000"/>
                  </a:schemeClr>
                </a:solidFill>
              </a:rPr>
              <a:t>Agenda</a:t>
            </a:r>
          </a:p>
        </p:txBody>
      </p:sp>
      <p:sp>
        <p:nvSpPr>
          <p:cNvPr id="10243" name="Rectangle 3"/>
          <p:cNvSpPr>
            <a:spLocks noGrp="1" noChangeArrowheads="1"/>
          </p:cNvSpPr>
          <p:nvPr>
            <p:ph idx="1"/>
          </p:nvPr>
        </p:nvSpPr>
        <p:spPr>
          <a:xfrm>
            <a:off x="1508125" y="1447800"/>
            <a:ext cx="7407275" cy="4570413"/>
          </a:xfrm>
        </p:spPr>
        <p:txBody>
          <a:bodyPr/>
          <a:lstStyle/>
          <a:p>
            <a:pPr>
              <a:spcBef>
                <a:spcPts val="1200"/>
              </a:spcBef>
              <a:buClrTx/>
            </a:pPr>
            <a:r>
              <a:rPr lang="en-US" sz="2800" dirty="0" smtClean="0"/>
              <a:t>Authority for Records Management Program</a:t>
            </a:r>
          </a:p>
          <a:p>
            <a:pPr>
              <a:spcBef>
                <a:spcPts val="1200"/>
              </a:spcBef>
              <a:buClrTx/>
            </a:pPr>
            <a:r>
              <a:rPr lang="en-US" sz="2800" dirty="0" smtClean="0"/>
              <a:t>Your Responsibilities</a:t>
            </a:r>
          </a:p>
          <a:p>
            <a:pPr>
              <a:spcBef>
                <a:spcPts val="1200"/>
              </a:spcBef>
              <a:buClrTx/>
            </a:pPr>
            <a:r>
              <a:rPr lang="en-US" sz="2800" dirty="0" smtClean="0"/>
              <a:t>Common Definitions</a:t>
            </a:r>
          </a:p>
          <a:p>
            <a:pPr>
              <a:spcBef>
                <a:spcPts val="1200"/>
              </a:spcBef>
              <a:buClrTx/>
            </a:pPr>
            <a:r>
              <a:rPr lang="en-US" sz="2800" dirty="0" smtClean="0"/>
              <a:t>Records Retention</a:t>
            </a:r>
          </a:p>
          <a:p>
            <a:pPr>
              <a:spcBef>
                <a:spcPts val="1200"/>
              </a:spcBef>
              <a:buClrTx/>
            </a:pPr>
            <a:r>
              <a:rPr lang="en-US" sz="2800" dirty="0" smtClean="0"/>
              <a:t>Records Disposition</a:t>
            </a:r>
            <a:endParaRPr lang="en-US" sz="2600" dirty="0" smtClean="0"/>
          </a:p>
        </p:txBody>
      </p:sp>
    </p:spTree>
  </p:cSld>
  <p:clrMapOvr>
    <a:masterClrMapping/>
  </p:clrMapOvr>
  <p:transition spd="med">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70013" y="455613"/>
            <a:ext cx="7313612" cy="914400"/>
          </a:xfrm>
        </p:spPr>
        <p:txBody>
          <a:bodyPr>
            <a:noAutofit/>
          </a:bodyPr>
          <a:lstStyle/>
          <a:p>
            <a:pPr eaLnBrk="1" fontAlgn="auto" hangingPunct="1">
              <a:spcAft>
                <a:spcPts val="0"/>
              </a:spcAft>
              <a:defRPr/>
            </a:pPr>
            <a:r>
              <a:rPr lang="en-US" sz="3900" b="1" dirty="0" smtClean="0">
                <a:solidFill>
                  <a:schemeClr val="tx2">
                    <a:satMod val="130000"/>
                  </a:schemeClr>
                </a:solidFill>
              </a:rPr>
              <a:t>Proper Records Disposition</a:t>
            </a:r>
            <a:endParaRPr lang="en-US" sz="2900" dirty="0" smtClean="0">
              <a:solidFill>
                <a:schemeClr val="tx2">
                  <a:satMod val="130000"/>
                </a:schemeClr>
              </a:solidFill>
            </a:endParaRPr>
          </a:p>
        </p:txBody>
      </p:sp>
      <p:sp>
        <p:nvSpPr>
          <p:cNvPr id="50179" name="Rectangle 3"/>
          <p:cNvSpPr>
            <a:spLocks noGrp="1" noChangeArrowheads="1"/>
          </p:cNvSpPr>
          <p:nvPr>
            <p:ph idx="1"/>
          </p:nvPr>
        </p:nvSpPr>
        <p:spPr>
          <a:xfrm>
            <a:off x="1371600" y="1828800"/>
            <a:ext cx="7315200" cy="4572000"/>
          </a:xfrm>
        </p:spPr>
        <p:txBody>
          <a:bodyPr/>
          <a:lstStyle/>
          <a:p>
            <a:pPr eaLnBrk="1" hangingPunct="1">
              <a:spcBef>
                <a:spcPts val="1200"/>
              </a:spcBef>
              <a:buClr>
                <a:schemeClr val="tx1"/>
              </a:buClr>
            </a:pPr>
            <a:r>
              <a:rPr lang="en-US" sz="2800" dirty="0" smtClean="0"/>
              <a:t>Protection from sanctions under FOIA or litigation</a:t>
            </a:r>
          </a:p>
          <a:p>
            <a:pPr eaLnBrk="1" hangingPunct="1">
              <a:spcBef>
                <a:spcPts val="1800"/>
              </a:spcBef>
              <a:buClr>
                <a:schemeClr val="tx1"/>
              </a:buClr>
            </a:pPr>
            <a:r>
              <a:rPr lang="en-US" sz="2800" dirty="0" smtClean="0"/>
              <a:t>Demonstrate records management is ongoing and established function</a:t>
            </a:r>
          </a:p>
          <a:p>
            <a:pPr lvl="1" eaLnBrk="1" hangingPunct="1">
              <a:spcBef>
                <a:spcPts val="1200"/>
              </a:spcBef>
              <a:buClr>
                <a:schemeClr val="tx1"/>
              </a:buClr>
            </a:pPr>
            <a:r>
              <a:rPr lang="en-US" sz="2600" dirty="0" smtClean="0"/>
              <a:t>Adhere to the schedules and disposition procedures</a:t>
            </a:r>
          </a:p>
          <a:p>
            <a:pPr lvl="1" eaLnBrk="1" hangingPunct="1">
              <a:spcBef>
                <a:spcPts val="1200"/>
              </a:spcBef>
              <a:buClr>
                <a:schemeClr val="tx1"/>
              </a:buClr>
            </a:pPr>
            <a:r>
              <a:rPr lang="en-US" sz="2600" dirty="0" smtClean="0"/>
              <a:t>Follow established guidelines and standards</a:t>
            </a:r>
          </a:p>
          <a:p>
            <a:pPr lvl="1" eaLnBrk="1" hangingPunct="1">
              <a:spcBef>
                <a:spcPts val="1200"/>
              </a:spcBef>
              <a:buClr>
                <a:schemeClr val="tx1"/>
              </a:buClr>
            </a:pPr>
            <a:r>
              <a:rPr lang="en-US" sz="2600" dirty="0" smtClean="0"/>
              <a:t>Establish a litigation hold procedure</a:t>
            </a:r>
          </a:p>
        </p:txBody>
      </p:sp>
    </p:spTree>
  </p:cSld>
  <p:clrMapOvr>
    <a:masterClrMapping/>
  </p:clrMapOvr>
  <p:transition spd="med">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70013" y="455613"/>
            <a:ext cx="7310437" cy="914400"/>
          </a:xfrm>
        </p:spPr>
        <p:txBody>
          <a:bodyPr>
            <a:noAutofit/>
          </a:bodyPr>
          <a:lstStyle/>
          <a:p>
            <a:pPr eaLnBrk="1" fontAlgn="auto" hangingPunct="1">
              <a:spcAft>
                <a:spcPts val="0"/>
              </a:spcAft>
              <a:defRPr/>
            </a:pPr>
            <a:r>
              <a:rPr lang="en-US" sz="3900" b="1" dirty="0" smtClean="0">
                <a:solidFill>
                  <a:schemeClr val="tx2">
                    <a:satMod val="130000"/>
                  </a:schemeClr>
                </a:solidFill>
              </a:rPr>
              <a:t>Destruction of Records</a:t>
            </a:r>
            <a:endParaRPr lang="en-US" sz="2000" dirty="0" smtClean="0">
              <a:solidFill>
                <a:schemeClr val="tx2">
                  <a:satMod val="130000"/>
                </a:schemeClr>
              </a:solidFill>
            </a:endParaRPr>
          </a:p>
        </p:txBody>
      </p:sp>
      <p:sp>
        <p:nvSpPr>
          <p:cNvPr id="76803" name="Rectangle 3"/>
          <p:cNvSpPr>
            <a:spLocks noGrp="1" noChangeArrowheads="1"/>
          </p:cNvSpPr>
          <p:nvPr>
            <p:ph idx="1"/>
          </p:nvPr>
        </p:nvSpPr>
        <p:spPr>
          <a:xfrm>
            <a:off x="1508125" y="1827213"/>
            <a:ext cx="7254875" cy="4570412"/>
          </a:xfrm>
        </p:spPr>
        <p:txBody>
          <a:bodyPr/>
          <a:lstStyle/>
          <a:p>
            <a:pPr eaLnBrk="1" hangingPunct="1">
              <a:spcBef>
                <a:spcPct val="0"/>
              </a:spcBef>
              <a:spcAft>
                <a:spcPts val="600"/>
              </a:spcAft>
              <a:buClr>
                <a:schemeClr val="tx1"/>
              </a:buClr>
            </a:pPr>
            <a:r>
              <a:rPr lang="en-US" sz="2800" dirty="0" smtClean="0"/>
              <a:t>Obtain authorization to destroy public records by submitting a </a:t>
            </a:r>
            <a:r>
              <a:rPr lang="en-US" sz="2800" i="1" dirty="0" smtClean="0"/>
              <a:t>Records Disposition Authorization</a:t>
            </a:r>
            <a:r>
              <a:rPr lang="en-US" sz="2800" dirty="0" smtClean="0"/>
              <a:t> (Form RC-108)</a:t>
            </a:r>
          </a:p>
          <a:p>
            <a:pPr eaLnBrk="1" hangingPunct="1">
              <a:spcBef>
                <a:spcPts val="1800"/>
              </a:spcBef>
              <a:spcAft>
                <a:spcPts val="600"/>
              </a:spcAft>
              <a:buClr>
                <a:schemeClr val="tx1"/>
              </a:buClr>
            </a:pPr>
            <a:r>
              <a:rPr lang="en-US" sz="2800" dirty="0" smtClean="0"/>
              <a:t>Destroy records</a:t>
            </a:r>
          </a:p>
          <a:p>
            <a:pPr eaLnBrk="1" hangingPunct="1">
              <a:spcBef>
                <a:spcPts val="1800"/>
              </a:spcBef>
              <a:spcAft>
                <a:spcPts val="600"/>
              </a:spcAft>
              <a:buClr>
                <a:schemeClr val="tx1"/>
              </a:buClr>
            </a:pPr>
            <a:r>
              <a:rPr lang="en-US" sz="2800" dirty="0" smtClean="0"/>
              <a:t>Method of destruction is dependent on the format:</a:t>
            </a:r>
          </a:p>
          <a:p>
            <a:pPr lvl="1" eaLnBrk="1" hangingPunct="1">
              <a:spcBef>
                <a:spcPct val="0"/>
              </a:spcBef>
              <a:spcAft>
                <a:spcPts val="600"/>
              </a:spcAft>
              <a:buClr>
                <a:schemeClr val="tx1"/>
              </a:buClr>
            </a:pPr>
            <a:r>
              <a:rPr lang="en-US" sz="2600" dirty="0" smtClean="0"/>
              <a:t>Hard copy</a:t>
            </a:r>
          </a:p>
          <a:p>
            <a:pPr lvl="1" eaLnBrk="1" hangingPunct="1">
              <a:spcBef>
                <a:spcPct val="0"/>
              </a:spcBef>
              <a:spcAft>
                <a:spcPts val="600"/>
              </a:spcAft>
              <a:buClr>
                <a:schemeClr val="tx1"/>
              </a:buClr>
            </a:pPr>
            <a:r>
              <a:rPr lang="en-US" sz="2600" dirty="0" smtClean="0"/>
              <a:t>Electronic media</a:t>
            </a:r>
          </a:p>
        </p:txBody>
      </p:sp>
      <p:pic>
        <p:nvPicPr>
          <p:cNvPr id="3079" name="Picture 7" descr="C:\Documents and Settings\lpelletier.CSLIB\Local Settings\Temporary Internet Files\Content.IE5\8N0LAB2N\MC900318432[1].wmf"/>
          <p:cNvPicPr>
            <a:picLocks noChangeAspect="1" noChangeArrowheads="1"/>
          </p:cNvPicPr>
          <p:nvPr/>
        </p:nvPicPr>
        <p:blipFill>
          <a:blip r:embed="rId3" cstate="print"/>
          <a:srcRect/>
          <a:stretch>
            <a:fillRect/>
          </a:stretch>
        </p:blipFill>
        <p:spPr bwMode="auto">
          <a:xfrm>
            <a:off x="6400800" y="4724400"/>
            <a:ext cx="1676400" cy="1676400"/>
          </a:xfrm>
          <a:prstGeom prst="rect">
            <a:avLst/>
          </a:prstGeom>
          <a:noFill/>
        </p:spPr>
      </p:pic>
    </p:spTree>
  </p:cSld>
  <p:clrMapOvr>
    <a:masterClrMapping/>
  </p:clrMapOvr>
  <p:transition spd="med">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l="12819" t="18482" r="15542" b="6150"/>
          <a:stretch>
            <a:fillRect/>
          </a:stretch>
        </p:blipFill>
        <p:spPr bwMode="auto">
          <a:xfrm>
            <a:off x="0" y="0"/>
            <a:ext cx="8991600" cy="6857999"/>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70013" y="455613"/>
            <a:ext cx="7310437" cy="914400"/>
          </a:xfrm>
        </p:spPr>
        <p:txBody>
          <a:bodyPr>
            <a:noAutofit/>
          </a:bodyPr>
          <a:lstStyle/>
          <a:p>
            <a:pPr eaLnBrk="1" fontAlgn="auto" hangingPunct="1">
              <a:spcAft>
                <a:spcPts val="0"/>
              </a:spcAft>
              <a:defRPr/>
            </a:pPr>
            <a:r>
              <a:rPr lang="en-US" sz="3900" b="1" dirty="0" smtClean="0">
                <a:solidFill>
                  <a:schemeClr val="tx2">
                    <a:satMod val="130000"/>
                  </a:schemeClr>
                </a:solidFill>
              </a:rPr>
              <a:t>Transfer of Records</a:t>
            </a:r>
            <a:endParaRPr lang="en-US" sz="2000" dirty="0" smtClean="0">
              <a:solidFill>
                <a:schemeClr val="tx2">
                  <a:satMod val="130000"/>
                </a:schemeClr>
              </a:solidFill>
            </a:endParaRPr>
          </a:p>
        </p:txBody>
      </p:sp>
      <p:sp>
        <p:nvSpPr>
          <p:cNvPr id="76803" name="Rectangle 3"/>
          <p:cNvSpPr>
            <a:spLocks noGrp="1" noChangeArrowheads="1"/>
          </p:cNvSpPr>
          <p:nvPr>
            <p:ph idx="1"/>
          </p:nvPr>
        </p:nvSpPr>
        <p:spPr>
          <a:xfrm>
            <a:off x="1508125" y="1600200"/>
            <a:ext cx="7254875" cy="4797425"/>
          </a:xfrm>
        </p:spPr>
        <p:txBody>
          <a:bodyPr/>
          <a:lstStyle/>
          <a:p>
            <a:pPr eaLnBrk="1" hangingPunct="1">
              <a:spcBef>
                <a:spcPct val="0"/>
              </a:spcBef>
              <a:spcAft>
                <a:spcPts val="600"/>
              </a:spcAft>
              <a:buClr>
                <a:schemeClr val="tx1"/>
              </a:buClr>
            </a:pPr>
            <a:r>
              <a:rPr lang="en-US" sz="2800" dirty="0" smtClean="0"/>
              <a:t>Obtain authorization to transfer public records by submitting a </a:t>
            </a:r>
            <a:r>
              <a:rPr lang="en-US" sz="2800" i="1" dirty="0" smtClean="0"/>
              <a:t>Records Disposition Authorization</a:t>
            </a:r>
            <a:r>
              <a:rPr lang="en-US" sz="2800" dirty="0" smtClean="0"/>
              <a:t> (Form RC-108)</a:t>
            </a:r>
          </a:p>
          <a:p>
            <a:pPr eaLnBrk="1" hangingPunct="1">
              <a:spcBef>
                <a:spcPts val="1800"/>
              </a:spcBef>
              <a:spcAft>
                <a:spcPts val="600"/>
              </a:spcAft>
              <a:buClr>
                <a:schemeClr val="tx1"/>
              </a:buClr>
            </a:pPr>
            <a:r>
              <a:rPr lang="en-US" sz="2800" dirty="0" smtClean="0"/>
              <a:t>Applies to:</a:t>
            </a:r>
          </a:p>
          <a:p>
            <a:pPr lvl="1" eaLnBrk="1" hangingPunct="1">
              <a:spcBef>
                <a:spcPct val="0"/>
              </a:spcBef>
              <a:spcAft>
                <a:spcPts val="600"/>
              </a:spcAft>
              <a:buClr>
                <a:schemeClr val="tx1"/>
              </a:buClr>
            </a:pPr>
            <a:r>
              <a:rPr lang="en-US" sz="2600" dirty="0" smtClean="0"/>
              <a:t>Reorganizations, consolidations, and mergers </a:t>
            </a:r>
            <a:r>
              <a:rPr lang="en-US" sz="2000" dirty="0" smtClean="0"/>
              <a:t>Refer to </a:t>
            </a:r>
            <a:r>
              <a:rPr lang="en-US" sz="2000" i="1" dirty="0" smtClean="0"/>
              <a:t>Public Records Policy 6: Retention of Records for Agency Closures, Mergers, and Consolidations</a:t>
            </a:r>
            <a:endParaRPr lang="en-US" sz="2000" dirty="0" smtClean="0"/>
          </a:p>
          <a:p>
            <a:pPr lvl="1" eaLnBrk="1" hangingPunct="1">
              <a:spcBef>
                <a:spcPts val="1200"/>
              </a:spcBef>
              <a:spcAft>
                <a:spcPts val="0"/>
              </a:spcAft>
              <a:buClr>
                <a:schemeClr val="tx1"/>
              </a:buClr>
            </a:pPr>
            <a:r>
              <a:rPr lang="en-US" sz="2600" dirty="0" smtClean="0"/>
              <a:t>Transferring records to the State Archives or another approved archival repository</a:t>
            </a:r>
          </a:p>
          <a:p>
            <a:pPr lvl="1" eaLnBrk="1" hangingPunct="1">
              <a:spcBef>
                <a:spcPct val="0"/>
              </a:spcBef>
              <a:spcAft>
                <a:spcPts val="600"/>
              </a:spcAft>
              <a:buClr>
                <a:schemeClr val="tx1"/>
              </a:buClr>
              <a:buNone/>
            </a:pPr>
            <a:r>
              <a:rPr lang="en-US" sz="2600" dirty="0" smtClean="0">
                <a:solidFill>
                  <a:prstClr val="black"/>
                </a:solidFill>
              </a:rPr>
              <a:t>	</a:t>
            </a:r>
            <a:r>
              <a:rPr lang="en-US" sz="2000" dirty="0" smtClean="0">
                <a:solidFill>
                  <a:prstClr val="black"/>
                </a:solidFill>
              </a:rPr>
              <a:t>Refer to </a:t>
            </a:r>
            <a:r>
              <a:rPr lang="en-US" sz="2000" i="1" dirty="0" smtClean="0">
                <a:solidFill>
                  <a:prstClr val="black"/>
                </a:solidFill>
              </a:rPr>
              <a:t>General Letter 2009-1: Transfer of Records to the State Archives</a:t>
            </a:r>
            <a:endParaRPr lang="en-US" sz="2600" dirty="0" smtClean="0"/>
          </a:p>
        </p:txBody>
      </p:sp>
    </p:spTree>
  </p:cSld>
  <p:clrMapOvr>
    <a:masterClrMapping/>
  </p:clrMapOvr>
  <p:transition spd="med">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1370013" y="455613"/>
            <a:ext cx="7313612" cy="914400"/>
          </a:xfrm>
        </p:spPr>
        <p:txBody>
          <a:bodyPr/>
          <a:lstStyle/>
          <a:p>
            <a:pPr eaLnBrk="1" fontAlgn="auto" hangingPunct="1">
              <a:spcAft>
                <a:spcPts val="0"/>
              </a:spcAft>
              <a:defRPr/>
            </a:pPr>
            <a:r>
              <a:rPr lang="en-US" sz="3900" b="1" dirty="0" smtClean="0">
                <a:solidFill>
                  <a:schemeClr val="tx2">
                    <a:satMod val="130000"/>
                  </a:schemeClr>
                </a:solidFill>
              </a:rPr>
              <a:t>Managing Electronic Records</a:t>
            </a:r>
            <a:endParaRPr lang="en-US" sz="3900" dirty="0" smtClean="0">
              <a:solidFill>
                <a:schemeClr val="tx2">
                  <a:satMod val="130000"/>
                </a:schemeClr>
              </a:solidFill>
            </a:endParaRPr>
          </a:p>
        </p:txBody>
      </p:sp>
      <p:sp>
        <p:nvSpPr>
          <p:cNvPr id="53251" name="Rectangle 4"/>
          <p:cNvSpPr>
            <a:spLocks noGrp="1" noChangeArrowheads="1"/>
          </p:cNvSpPr>
          <p:nvPr>
            <p:ph idx="1"/>
          </p:nvPr>
        </p:nvSpPr>
        <p:spPr>
          <a:xfrm>
            <a:off x="1524000" y="1447800"/>
            <a:ext cx="7331075" cy="4645025"/>
          </a:xfrm>
        </p:spPr>
        <p:txBody>
          <a:bodyPr/>
          <a:lstStyle/>
          <a:p>
            <a:pPr marL="282575" eaLnBrk="1" hangingPunct="1">
              <a:spcAft>
                <a:spcPts val="600"/>
              </a:spcAft>
              <a:buClr>
                <a:schemeClr val="tx1"/>
              </a:buClr>
            </a:pPr>
            <a:r>
              <a:rPr lang="en-US" sz="2800" dirty="0" smtClean="0"/>
              <a:t>Connecticut Uniform Electronic Transactions Act (CUETA), CGS </a:t>
            </a:r>
            <a:r>
              <a:rPr lang="en-US" sz="2800" dirty="0" smtClean="0">
                <a:cs typeface="Times New Roman" pitchFamily="18" charset="0"/>
              </a:rPr>
              <a:t>§1-266</a:t>
            </a:r>
            <a:r>
              <a:rPr lang="en-US" sz="2800" dirty="0" smtClean="0">
                <a:cs typeface="Arial" charset="0"/>
              </a:rPr>
              <a:t> thru 286</a:t>
            </a:r>
          </a:p>
          <a:p>
            <a:pPr lvl="1" eaLnBrk="1" hangingPunct="1">
              <a:spcBef>
                <a:spcPts val="600"/>
              </a:spcBef>
              <a:spcAft>
                <a:spcPts val="0"/>
              </a:spcAft>
              <a:buClr>
                <a:schemeClr val="tx1"/>
              </a:buClr>
            </a:pPr>
            <a:r>
              <a:rPr lang="en-US" sz="2600" dirty="0" smtClean="0">
                <a:cs typeface="Arial" charset="0"/>
              </a:rPr>
              <a:t>Defines “electronic record”</a:t>
            </a:r>
          </a:p>
          <a:p>
            <a:pPr lvl="1" eaLnBrk="1" hangingPunct="1">
              <a:spcBef>
                <a:spcPts val="300"/>
              </a:spcBef>
              <a:spcAft>
                <a:spcPts val="1200"/>
              </a:spcAft>
              <a:buClr>
                <a:schemeClr val="tx1"/>
              </a:buClr>
            </a:pPr>
            <a:r>
              <a:rPr lang="en-US" sz="2600" dirty="0" smtClean="0">
                <a:cs typeface="Arial" charset="0"/>
              </a:rPr>
              <a:t>Gives electronic records equal legal standing to paper records</a:t>
            </a:r>
          </a:p>
          <a:p>
            <a:pPr eaLnBrk="1" hangingPunct="1">
              <a:spcAft>
                <a:spcPts val="1200"/>
              </a:spcAft>
              <a:buClr>
                <a:schemeClr val="tx1"/>
              </a:buClr>
            </a:pPr>
            <a:r>
              <a:rPr lang="en-US" sz="2600" dirty="0" smtClean="0"/>
              <a:t>The same records management principles apply to electronic records as paper records</a:t>
            </a:r>
          </a:p>
          <a:p>
            <a:pPr eaLnBrk="1" hangingPunct="1">
              <a:spcAft>
                <a:spcPts val="1800"/>
              </a:spcAft>
              <a:buClr>
                <a:schemeClr val="tx1"/>
              </a:buClr>
            </a:pPr>
            <a:r>
              <a:rPr lang="en-US" sz="2600" dirty="0" smtClean="0"/>
              <a:t>The </a:t>
            </a:r>
            <a:r>
              <a:rPr lang="en-US" sz="2600" b="1" dirty="0" smtClean="0"/>
              <a:t>content</a:t>
            </a:r>
            <a:r>
              <a:rPr lang="en-US" sz="2600" dirty="0" smtClean="0"/>
              <a:t> of the record determines whether or not it is a record, what records series it belongs to, and how long it should be retained</a:t>
            </a:r>
          </a:p>
          <a:p>
            <a:pPr eaLnBrk="1" hangingPunct="1">
              <a:spcAft>
                <a:spcPts val="600"/>
              </a:spcAft>
              <a:buClr>
                <a:schemeClr val="tx1"/>
              </a:buClr>
            </a:pPr>
            <a:endParaRPr lang="en-US" sz="2600" dirty="0" smtClean="0">
              <a:cs typeface="Arial" charset="0"/>
            </a:endParaRPr>
          </a:p>
          <a:p>
            <a:pPr eaLnBrk="1" hangingPunct="1">
              <a:spcAft>
                <a:spcPts val="600"/>
              </a:spcAft>
              <a:buClr>
                <a:schemeClr val="tx1"/>
              </a:buClr>
            </a:pPr>
            <a:endParaRPr lang="en-US" sz="2600" dirty="0" smtClean="0">
              <a:cs typeface="Arial" charset="0"/>
            </a:endParaRPr>
          </a:p>
        </p:txBody>
      </p:sp>
    </p:spTree>
  </p:cSld>
  <p:clrMapOvr>
    <a:masterClrMapping/>
  </p:clrMapOvr>
  <p:transition spd="med">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1143000" y="381000"/>
            <a:ext cx="8001000" cy="950976"/>
          </a:xfrm>
        </p:spPr>
        <p:txBody>
          <a:bodyPr>
            <a:noAutofit/>
          </a:bodyPr>
          <a:lstStyle/>
          <a:p>
            <a:pPr eaLnBrk="1" fontAlgn="auto" hangingPunct="1">
              <a:spcAft>
                <a:spcPts val="0"/>
              </a:spcAft>
              <a:defRPr/>
            </a:pPr>
            <a:r>
              <a:rPr lang="en-US" sz="3200" b="1" dirty="0" smtClean="0">
                <a:solidFill>
                  <a:schemeClr val="tx2">
                    <a:satMod val="130000"/>
                  </a:schemeClr>
                </a:solidFill>
              </a:rPr>
              <a:t>Managing Electronic Records:</a:t>
            </a:r>
            <a:br>
              <a:rPr lang="en-US" sz="3200" b="1" dirty="0" smtClean="0">
                <a:solidFill>
                  <a:schemeClr val="tx2">
                    <a:satMod val="130000"/>
                  </a:schemeClr>
                </a:solidFill>
              </a:rPr>
            </a:br>
            <a:r>
              <a:rPr lang="en-US" sz="3200" b="1" dirty="0" smtClean="0">
                <a:solidFill>
                  <a:schemeClr val="tx2">
                    <a:satMod val="130000"/>
                  </a:schemeClr>
                </a:solidFill>
              </a:rPr>
              <a:t>Challenges and Issues</a:t>
            </a:r>
          </a:p>
        </p:txBody>
      </p:sp>
      <p:sp>
        <p:nvSpPr>
          <p:cNvPr id="5" name="Rectangle 2"/>
          <p:cNvSpPr txBox="1">
            <a:spLocks noChangeArrowheads="1"/>
          </p:cNvSpPr>
          <p:nvPr/>
        </p:nvSpPr>
        <p:spPr>
          <a:xfrm>
            <a:off x="990600" y="1676400"/>
            <a:ext cx="8153400" cy="4570412"/>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1800"/>
              </a:spcAft>
              <a:buSzPct val="80000"/>
              <a:buFont typeface="Calibri" pitchFamily="34" charset="0"/>
              <a:buChar char="•"/>
              <a:tabLst/>
              <a:defRPr/>
            </a:pPr>
            <a:r>
              <a:rPr kumimoji="0" lang="en-US" sz="2700" b="0" i="0" u="none" strike="noStrike" kern="1200" cap="none" spc="0" normalizeH="0" baseline="0" noProof="0" dirty="0" smtClean="0">
                <a:ln>
                  <a:noFill/>
                </a:ln>
                <a:solidFill>
                  <a:schemeClr val="tx1"/>
                </a:solidFill>
                <a:effectLst/>
                <a:uLnTx/>
                <a:uFillTx/>
                <a:latin typeface="+mj-lt"/>
                <a:ea typeface="+mn-ea"/>
                <a:cs typeface="+mn-cs"/>
              </a:rPr>
              <a:t>Software dependency</a:t>
            </a:r>
          </a:p>
          <a:p>
            <a:pPr marL="365760" marR="0" lvl="0" indent="-256032" algn="l" defTabSz="914400" rtl="0" eaLnBrk="1" fontAlgn="auto" latinLnBrk="0" hangingPunct="1">
              <a:lnSpc>
                <a:spcPct val="100000"/>
              </a:lnSpc>
              <a:spcBef>
                <a:spcPts val="400"/>
              </a:spcBef>
              <a:spcAft>
                <a:spcPts val="1800"/>
              </a:spcAft>
              <a:buSzPct val="80000"/>
              <a:buFont typeface="Calibri" pitchFamily="34" charset="0"/>
              <a:buChar char="•"/>
              <a:tabLst/>
              <a:defRPr/>
            </a:pPr>
            <a:r>
              <a:rPr lang="en-US" sz="2700" dirty="0" smtClean="0">
                <a:latin typeface="+mj-lt"/>
              </a:rPr>
              <a:t>Limitations to the life of media</a:t>
            </a:r>
          </a:p>
          <a:p>
            <a:pPr marL="365760" marR="0" lvl="0" indent="-256032" algn="l" defTabSz="914400" rtl="0" eaLnBrk="1" fontAlgn="auto" latinLnBrk="0" hangingPunct="1">
              <a:lnSpc>
                <a:spcPct val="100000"/>
              </a:lnSpc>
              <a:spcBef>
                <a:spcPts val="400"/>
              </a:spcBef>
              <a:spcAft>
                <a:spcPts val="1800"/>
              </a:spcAft>
              <a:buSzPct val="80000"/>
              <a:buFont typeface="Calibri" pitchFamily="34" charset="0"/>
              <a:buChar char="•"/>
              <a:tabLst/>
              <a:defRPr/>
            </a:pPr>
            <a:r>
              <a:rPr lang="en-US" sz="2700" dirty="0" smtClean="0">
                <a:latin typeface="+mj-lt"/>
              </a:rPr>
              <a:t>Data migration</a:t>
            </a:r>
          </a:p>
          <a:p>
            <a:pPr marL="365760" marR="0" lvl="0" indent="-256032" algn="l" defTabSz="914400" rtl="0" eaLnBrk="1" fontAlgn="auto" latinLnBrk="0" hangingPunct="1">
              <a:lnSpc>
                <a:spcPct val="100000"/>
              </a:lnSpc>
              <a:spcBef>
                <a:spcPts val="400"/>
              </a:spcBef>
              <a:spcAft>
                <a:spcPts val="1800"/>
              </a:spcAft>
              <a:buSzPct val="80000"/>
              <a:buFont typeface="Calibri" pitchFamily="34" charset="0"/>
              <a:buChar char="•"/>
              <a:tabLst/>
              <a:defRPr/>
            </a:pPr>
            <a:r>
              <a:rPr lang="en-US" sz="2700" dirty="0" smtClean="0">
                <a:latin typeface="+mj-lt"/>
              </a:rPr>
              <a:t>Distribution</a:t>
            </a:r>
          </a:p>
          <a:p>
            <a:pPr marL="365760" marR="0" lvl="0" indent="-256032" algn="l" defTabSz="914400" rtl="0" eaLnBrk="1" fontAlgn="auto" latinLnBrk="0" hangingPunct="1">
              <a:lnSpc>
                <a:spcPct val="100000"/>
              </a:lnSpc>
              <a:spcBef>
                <a:spcPts val="400"/>
              </a:spcBef>
              <a:spcAft>
                <a:spcPts val="1800"/>
              </a:spcAft>
              <a:buSzPct val="80000"/>
              <a:buFont typeface="Calibri" pitchFamily="34" charset="0"/>
              <a:buChar char="•"/>
              <a:tabLst/>
              <a:defRPr/>
            </a:pPr>
            <a:r>
              <a:rPr lang="en-US" sz="2700" dirty="0" smtClean="0">
                <a:latin typeface="+mj-lt"/>
              </a:rPr>
              <a:t>Security</a:t>
            </a:r>
          </a:p>
          <a:p>
            <a:pPr marL="365760" marR="0" lvl="0" indent="-256032" algn="l" defTabSz="914400" rtl="0" eaLnBrk="1" fontAlgn="auto" latinLnBrk="0" hangingPunct="1">
              <a:lnSpc>
                <a:spcPct val="100000"/>
              </a:lnSpc>
              <a:spcBef>
                <a:spcPts val="400"/>
              </a:spcBef>
              <a:spcAft>
                <a:spcPts val="1800"/>
              </a:spcAft>
              <a:buSzPct val="80000"/>
              <a:buFont typeface="Calibri" pitchFamily="34" charset="0"/>
              <a:buChar char="•"/>
              <a:tabLst/>
              <a:defRPr/>
            </a:pPr>
            <a:r>
              <a:rPr lang="en-US" sz="2700" dirty="0" smtClean="0">
                <a:latin typeface="+mj-lt"/>
              </a:rPr>
              <a:t>Sustainability</a:t>
            </a:r>
          </a:p>
        </p:txBody>
      </p:sp>
    </p:spTree>
  </p:cSld>
  <p:clrMapOvr>
    <a:masterClrMapping/>
  </p:clrMapOvr>
  <p:transition spd="med">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optiimage"/>
          <p:cNvPicPr>
            <a:picLocks noChangeAspect="1" noChangeArrowheads="1"/>
          </p:cNvPicPr>
          <p:nvPr/>
        </p:nvPicPr>
        <p:blipFill>
          <a:blip r:embed="rId3" cstate="screen"/>
          <a:srcRect/>
          <a:stretch>
            <a:fillRect/>
          </a:stretch>
        </p:blipFill>
        <p:spPr>
          <a:xfrm>
            <a:off x="5791200" y="1447800"/>
            <a:ext cx="2968625" cy="3773160"/>
          </a:xfrm>
          <a:prstGeom prst="rect">
            <a:avLst/>
          </a:prstGeom>
          <a:noFill/>
          <a:ln>
            <a:solidFill>
              <a:schemeClr val="tx1"/>
            </a:solidFill>
          </a:ln>
        </p:spPr>
      </p:pic>
      <p:sp>
        <p:nvSpPr>
          <p:cNvPr id="241667" name="Rectangle 3"/>
          <p:cNvSpPr>
            <a:spLocks noGrp="1" noChangeArrowheads="1"/>
          </p:cNvSpPr>
          <p:nvPr>
            <p:ph idx="1"/>
          </p:nvPr>
        </p:nvSpPr>
        <p:spPr>
          <a:xfrm>
            <a:off x="1066800" y="1524000"/>
            <a:ext cx="4724400" cy="4343400"/>
          </a:xfrm>
        </p:spPr>
        <p:txBody>
          <a:bodyPr/>
          <a:lstStyle/>
          <a:p>
            <a:pPr>
              <a:spcBef>
                <a:spcPct val="0"/>
              </a:spcBef>
              <a:spcAft>
                <a:spcPts val="2400"/>
              </a:spcAft>
            </a:pPr>
            <a:r>
              <a:rPr lang="en-US" dirty="0" smtClean="0"/>
              <a:t>General Letter 2001-1</a:t>
            </a:r>
            <a:endParaRPr lang="en-US" dirty="0"/>
          </a:p>
          <a:p>
            <a:pPr>
              <a:spcBef>
                <a:spcPct val="0"/>
              </a:spcBef>
              <a:spcAft>
                <a:spcPts val="1200"/>
              </a:spcAft>
            </a:pPr>
            <a:r>
              <a:rPr lang="en-US" dirty="0" smtClean="0"/>
              <a:t>Disposition Authorizations</a:t>
            </a:r>
          </a:p>
          <a:p>
            <a:pPr lvl="1">
              <a:spcBef>
                <a:spcPct val="0"/>
              </a:spcBef>
              <a:spcAft>
                <a:spcPts val="1200"/>
              </a:spcAft>
            </a:pPr>
            <a:r>
              <a:rPr lang="en-US" sz="2400" dirty="0" smtClean="0"/>
              <a:t>Records with a retention period of 10 years or less that are reformatted by scanning</a:t>
            </a:r>
            <a:endParaRPr lang="en-US" sz="2400" dirty="0"/>
          </a:p>
          <a:p>
            <a:pPr lvl="1">
              <a:spcBef>
                <a:spcPct val="0"/>
              </a:spcBef>
              <a:spcAft>
                <a:spcPts val="1200"/>
              </a:spcAft>
            </a:pPr>
            <a:r>
              <a:rPr lang="en-US" sz="2400" dirty="0" smtClean="0"/>
              <a:t>Records </a:t>
            </a:r>
            <a:r>
              <a:rPr lang="en-US" sz="2400" dirty="0"/>
              <a:t>with a retention period greater than 10 years must have an approved human readable </a:t>
            </a:r>
            <a:r>
              <a:rPr lang="en-US" sz="2400" dirty="0" smtClean="0"/>
              <a:t>back-up </a:t>
            </a:r>
            <a:endParaRPr lang="en-US" sz="2400" dirty="0"/>
          </a:p>
        </p:txBody>
      </p:sp>
      <p:sp>
        <p:nvSpPr>
          <p:cNvPr id="241666" name="Rectangle 2"/>
          <p:cNvSpPr>
            <a:spLocks noGrp="1" noChangeArrowheads="1"/>
          </p:cNvSpPr>
          <p:nvPr>
            <p:ph type="title"/>
          </p:nvPr>
        </p:nvSpPr>
        <p:spPr>
          <a:xfrm>
            <a:off x="1143000" y="304800"/>
            <a:ext cx="8001000" cy="950976"/>
          </a:xfrm>
        </p:spPr>
        <p:txBody>
          <a:bodyPr>
            <a:normAutofit/>
          </a:bodyPr>
          <a:lstStyle/>
          <a:p>
            <a:r>
              <a:rPr lang="en-US" sz="3200" b="1" dirty="0" smtClean="0">
                <a:solidFill>
                  <a:schemeClr val="tx1"/>
                </a:solidFill>
              </a:rPr>
              <a:t>Optical Imaging Technology (Scanning)</a:t>
            </a:r>
            <a:endParaRPr lang="en-US" sz="3200" dirty="0">
              <a:solidFill>
                <a:schemeClr val="tx1"/>
              </a:solidFill>
            </a:endParaRPr>
          </a:p>
        </p:txBody>
      </p:sp>
      <p:pic>
        <p:nvPicPr>
          <p:cNvPr id="5" name="Picture 1"/>
          <p:cNvPicPr>
            <a:picLocks noChangeAspect="1" noChangeArrowheads="1"/>
          </p:cNvPicPr>
          <p:nvPr/>
        </p:nvPicPr>
        <p:blipFill>
          <a:blip r:embed="rId4" cstate="screen"/>
          <a:srcRect/>
          <a:stretch>
            <a:fillRect/>
          </a:stretch>
        </p:blipFill>
        <p:spPr bwMode="auto">
          <a:xfrm>
            <a:off x="6705600" y="3733800"/>
            <a:ext cx="2330449" cy="3011658"/>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70013" y="455613"/>
            <a:ext cx="7310437" cy="914400"/>
          </a:xfrm>
        </p:spPr>
        <p:txBody>
          <a:bodyPr>
            <a:noAutofit/>
          </a:bodyPr>
          <a:lstStyle/>
          <a:p>
            <a:pPr eaLnBrk="1" fontAlgn="auto" hangingPunct="1">
              <a:spcAft>
                <a:spcPts val="0"/>
              </a:spcAft>
              <a:defRPr/>
            </a:pPr>
            <a:r>
              <a:rPr lang="en-US" sz="3900" b="1" dirty="0" smtClean="0">
                <a:solidFill>
                  <a:schemeClr val="tx2">
                    <a:satMod val="130000"/>
                  </a:schemeClr>
                </a:solidFill>
              </a:rPr>
              <a:t>Managing Email: </a:t>
            </a:r>
            <a:br>
              <a:rPr lang="en-US" sz="3900" b="1" dirty="0" smtClean="0">
                <a:solidFill>
                  <a:schemeClr val="tx2">
                    <a:satMod val="130000"/>
                  </a:schemeClr>
                </a:solidFill>
              </a:rPr>
            </a:br>
            <a:r>
              <a:rPr lang="en-US" sz="3200" b="1" dirty="0" smtClean="0">
                <a:solidFill>
                  <a:schemeClr val="tx2">
                    <a:satMod val="130000"/>
                  </a:schemeClr>
                </a:solidFill>
              </a:rPr>
              <a:t>Policies</a:t>
            </a:r>
            <a:endParaRPr lang="en-US" sz="3200" dirty="0" smtClean="0">
              <a:solidFill>
                <a:schemeClr val="tx2">
                  <a:satMod val="130000"/>
                </a:schemeClr>
              </a:solidFill>
            </a:endParaRPr>
          </a:p>
        </p:txBody>
      </p:sp>
      <p:sp>
        <p:nvSpPr>
          <p:cNvPr id="75779" name="Rectangle 3"/>
          <p:cNvSpPr>
            <a:spLocks noGrp="1" noChangeArrowheads="1"/>
          </p:cNvSpPr>
          <p:nvPr>
            <p:ph idx="1"/>
          </p:nvPr>
        </p:nvSpPr>
        <p:spPr>
          <a:xfrm>
            <a:off x="1143000" y="1600200"/>
            <a:ext cx="7543800" cy="3047999"/>
          </a:xfrm>
          <a:noFill/>
          <a:ln>
            <a:noFill/>
          </a:ln>
        </p:spPr>
        <p:txBody>
          <a:bodyPr/>
          <a:lstStyle/>
          <a:p>
            <a:pPr eaLnBrk="1" hangingPunct="1">
              <a:spcBef>
                <a:spcPts val="0"/>
              </a:spcBef>
              <a:spcAft>
                <a:spcPts val="1800"/>
              </a:spcAft>
              <a:buClr>
                <a:schemeClr val="tx1"/>
              </a:buClr>
            </a:pPr>
            <a:r>
              <a:rPr lang="en-US" sz="2800" dirty="0" smtClean="0"/>
              <a:t>GL #2009-2 </a:t>
            </a:r>
            <a:r>
              <a:rPr lang="en-US" sz="2800" i="1" dirty="0" smtClean="0"/>
              <a:t>Management and Retention of E‐mail and other Electronic Messages</a:t>
            </a:r>
          </a:p>
          <a:p>
            <a:pPr eaLnBrk="1" hangingPunct="1">
              <a:spcBef>
                <a:spcPts val="0"/>
              </a:spcBef>
              <a:spcAft>
                <a:spcPts val="1800"/>
              </a:spcAft>
              <a:buClr>
                <a:schemeClr val="tx1"/>
              </a:buClr>
            </a:pPr>
            <a:r>
              <a:rPr lang="en-US" sz="2800" i="1" dirty="0" smtClean="0"/>
              <a:t>State of Connecticut Records Retention Schedule S1: Administrative Records</a:t>
            </a:r>
          </a:p>
          <a:p>
            <a:pPr marL="365125" lvl="1" indent="-282575" eaLnBrk="1" hangingPunct="1">
              <a:spcBef>
                <a:spcPts val="0"/>
              </a:spcBef>
              <a:spcAft>
                <a:spcPts val="1800"/>
              </a:spcAft>
              <a:buClr>
                <a:schemeClr val="tx1"/>
              </a:buClr>
              <a:buSzPct val="80000"/>
              <a:buFont typeface="Wingdings 2" pitchFamily="18" charset="2"/>
              <a:buChar char=""/>
            </a:pPr>
            <a:r>
              <a:rPr lang="en-US" sz="2800" i="1" dirty="0" smtClean="0"/>
              <a:t>State Department of </a:t>
            </a:r>
            <a:r>
              <a:rPr lang="en-US" i="1" dirty="0" smtClean="0"/>
              <a:t>Administrative Services Acceptable Use of State Systems Policy</a:t>
            </a:r>
            <a:r>
              <a:rPr lang="en-US" sz="2800" dirty="0" smtClean="0"/>
              <a:t>	</a:t>
            </a:r>
          </a:p>
          <a:p>
            <a:pPr eaLnBrk="1" hangingPunct="1">
              <a:spcBef>
                <a:spcPct val="0"/>
              </a:spcBef>
              <a:spcAft>
                <a:spcPts val="1200"/>
              </a:spcAft>
              <a:buClr>
                <a:schemeClr val="tx1"/>
              </a:buClr>
            </a:pPr>
            <a:endParaRPr lang="en-US" sz="2600" dirty="0" smtClean="0"/>
          </a:p>
        </p:txBody>
      </p:sp>
      <p:sp>
        <p:nvSpPr>
          <p:cNvPr id="4" name="Rectangle 2"/>
          <p:cNvSpPr txBox="1">
            <a:spLocks noChangeArrowheads="1"/>
          </p:cNvSpPr>
          <p:nvPr/>
        </p:nvSpPr>
        <p:spPr>
          <a:xfrm>
            <a:off x="0" y="5943600"/>
            <a:ext cx="8763000" cy="9144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 name="Rectangle 2"/>
          <p:cNvSpPr txBox="1">
            <a:spLocks noChangeArrowheads="1"/>
          </p:cNvSpPr>
          <p:nvPr/>
        </p:nvSpPr>
        <p:spPr>
          <a:xfrm>
            <a:off x="228600" y="5562600"/>
            <a:ext cx="8915400" cy="914400"/>
          </a:xfrm>
          <a:prstGeom prst="rect">
            <a:avLst/>
          </a:prstGeom>
        </p:spPr>
        <p:txBody>
          <a:bodyPr anchor="ctr">
            <a:noAutofit/>
          </a:bodyPr>
          <a:lstStyle/>
          <a:p>
            <a:pPr eaLnBrk="1" fontAlgn="auto" hangingPunct="1">
              <a:spcAft>
                <a:spcPts val="0"/>
              </a:spcAft>
              <a:defRPr/>
            </a:pPr>
            <a:r>
              <a:rPr lang="en-US" sz="2800" dirty="0" smtClean="0">
                <a:solidFill>
                  <a:srgbClr val="0000FF"/>
                </a:solidFill>
                <a:hlinkClick r:id="rId3"/>
              </a:rPr>
              <a:t>www.ct.gov/best/cwp/view.asp?a=1245&amp;Q=314686</a:t>
            </a:r>
            <a:endParaRPr lang="en-US" sz="2800" dirty="0" smtClean="0">
              <a:solidFill>
                <a:srgbClr val="0000FF"/>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spd="med">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71599" y="455613"/>
            <a:ext cx="7308851" cy="914400"/>
          </a:xfrm>
        </p:spPr>
        <p:txBody>
          <a:bodyPr>
            <a:noAutofit/>
          </a:bodyPr>
          <a:lstStyle/>
          <a:p>
            <a:pPr eaLnBrk="1" fontAlgn="auto" hangingPunct="1">
              <a:spcAft>
                <a:spcPts val="0"/>
              </a:spcAft>
              <a:defRPr/>
            </a:pPr>
            <a:r>
              <a:rPr lang="en-US" sz="3900" b="1" dirty="0" smtClean="0">
                <a:solidFill>
                  <a:schemeClr val="tx2">
                    <a:satMod val="130000"/>
                  </a:schemeClr>
                </a:solidFill>
              </a:rPr>
              <a:t>Managing Email:</a:t>
            </a:r>
            <a:br>
              <a:rPr lang="en-US" sz="3900" b="1" dirty="0" smtClean="0">
                <a:solidFill>
                  <a:schemeClr val="tx2">
                    <a:satMod val="130000"/>
                  </a:schemeClr>
                </a:solidFill>
              </a:rPr>
            </a:br>
            <a:r>
              <a:rPr lang="en-US" sz="3200" b="1" dirty="0" smtClean="0">
                <a:solidFill>
                  <a:schemeClr val="tx2">
                    <a:satMod val="130000"/>
                  </a:schemeClr>
                </a:solidFill>
              </a:rPr>
              <a:t>Retention</a:t>
            </a:r>
            <a:endParaRPr lang="en-US" sz="3200" dirty="0" smtClean="0">
              <a:solidFill>
                <a:schemeClr val="tx2">
                  <a:satMod val="130000"/>
                </a:schemeClr>
              </a:solidFill>
            </a:endParaRPr>
          </a:p>
        </p:txBody>
      </p:sp>
      <p:sp>
        <p:nvSpPr>
          <p:cNvPr id="75779" name="Rectangle 3"/>
          <p:cNvSpPr>
            <a:spLocks noGrp="1" noChangeArrowheads="1"/>
          </p:cNvSpPr>
          <p:nvPr>
            <p:ph idx="1"/>
          </p:nvPr>
        </p:nvSpPr>
        <p:spPr>
          <a:xfrm>
            <a:off x="1298448" y="2057400"/>
            <a:ext cx="7772401" cy="4340225"/>
          </a:xfrm>
        </p:spPr>
        <p:txBody>
          <a:bodyPr/>
          <a:lstStyle/>
          <a:p>
            <a:pPr eaLnBrk="1" hangingPunct="1">
              <a:spcBef>
                <a:spcPts val="0"/>
              </a:spcBef>
              <a:spcAft>
                <a:spcPts val="2400"/>
              </a:spcAft>
              <a:buClr>
                <a:schemeClr val="tx1"/>
              </a:buClr>
              <a:tabLst>
                <a:tab pos="5029200" algn="l"/>
              </a:tabLst>
            </a:pPr>
            <a:r>
              <a:rPr lang="en-US" sz="2800" dirty="0" smtClean="0"/>
              <a:t>E-mail is a type of correspondence</a:t>
            </a:r>
          </a:p>
          <a:p>
            <a:pPr eaLnBrk="1" hangingPunct="1">
              <a:spcBef>
                <a:spcPts val="0"/>
              </a:spcBef>
              <a:spcAft>
                <a:spcPts val="1200"/>
              </a:spcAft>
              <a:buClr>
                <a:schemeClr val="tx1"/>
              </a:buClr>
              <a:tabLst>
                <a:tab pos="5029200" algn="l"/>
              </a:tabLst>
            </a:pPr>
            <a:r>
              <a:rPr lang="en-US" sz="2800" dirty="0" smtClean="0"/>
              <a:t>Retention categories</a:t>
            </a:r>
          </a:p>
          <a:p>
            <a:pPr lvl="1" eaLnBrk="1" hangingPunct="1">
              <a:spcBef>
                <a:spcPts val="0"/>
              </a:spcBef>
              <a:spcAft>
                <a:spcPts val="1200"/>
              </a:spcAft>
              <a:buClr>
                <a:schemeClr val="tx1"/>
              </a:buClr>
              <a:tabLst>
                <a:tab pos="3086100" algn="l"/>
              </a:tabLst>
            </a:pPr>
            <a:r>
              <a:rPr lang="en-US" sz="2400" i="1" dirty="0" smtClean="0"/>
              <a:t>S1-060 Transitory </a:t>
            </a:r>
            <a:r>
              <a:rPr lang="en-US" sz="2400" dirty="0" smtClean="0"/>
              <a:t>	No requirement</a:t>
            </a:r>
          </a:p>
          <a:p>
            <a:pPr lvl="1" eaLnBrk="1" hangingPunct="1">
              <a:spcBef>
                <a:spcPts val="0"/>
              </a:spcBef>
              <a:spcAft>
                <a:spcPts val="1200"/>
              </a:spcAft>
              <a:buClr>
                <a:schemeClr val="tx1"/>
              </a:buClr>
              <a:tabLst>
                <a:tab pos="3086100" algn="l"/>
              </a:tabLst>
            </a:pPr>
            <a:r>
              <a:rPr lang="en-US" sz="2400" i="1" dirty="0" smtClean="0"/>
              <a:t>S1-070 Routi</a:t>
            </a:r>
            <a:r>
              <a:rPr lang="en-US" sz="2400" dirty="0" smtClean="0"/>
              <a:t>ne	2 years</a:t>
            </a:r>
          </a:p>
          <a:p>
            <a:pPr lvl="1" eaLnBrk="1" hangingPunct="1">
              <a:spcBef>
                <a:spcPts val="0"/>
              </a:spcBef>
              <a:spcAft>
                <a:spcPts val="0"/>
              </a:spcAft>
              <a:buClr>
                <a:schemeClr val="tx1"/>
              </a:buClr>
              <a:tabLst>
                <a:tab pos="3086100" algn="l"/>
              </a:tabLst>
            </a:pPr>
            <a:r>
              <a:rPr lang="en-US" sz="2400" i="1" dirty="0" smtClean="0"/>
              <a:t>S1-080 Other</a:t>
            </a:r>
            <a:r>
              <a:rPr lang="en-US" sz="2400" dirty="0" smtClean="0"/>
              <a:t>	Follow retention of  equivalent</a:t>
            </a:r>
          </a:p>
          <a:p>
            <a:pPr lvl="1" eaLnBrk="1" hangingPunct="1">
              <a:spcBef>
                <a:spcPts val="0"/>
              </a:spcBef>
              <a:spcAft>
                <a:spcPts val="0"/>
              </a:spcAft>
              <a:buClr>
                <a:schemeClr val="tx1"/>
              </a:buClr>
              <a:buNone/>
              <a:tabLst>
                <a:tab pos="3086100" algn="l"/>
              </a:tabLst>
            </a:pPr>
            <a:r>
              <a:rPr lang="en-US" sz="2400" dirty="0" smtClean="0"/>
              <a:t>		series</a:t>
            </a:r>
            <a:r>
              <a:rPr lang="en-US" sz="2000" dirty="0" smtClean="0"/>
              <a:t>	</a:t>
            </a:r>
          </a:p>
          <a:p>
            <a:pPr eaLnBrk="1" hangingPunct="1">
              <a:spcBef>
                <a:spcPts val="0"/>
              </a:spcBef>
              <a:spcAft>
                <a:spcPts val="1800"/>
              </a:spcAft>
              <a:buClr>
                <a:schemeClr val="tx1"/>
              </a:buClr>
            </a:pPr>
            <a:endParaRPr lang="en-US" sz="2000" dirty="0" smtClean="0"/>
          </a:p>
          <a:p>
            <a:pPr lvl="1" eaLnBrk="1" hangingPunct="1">
              <a:spcBef>
                <a:spcPts val="0"/>
              </a:spcBef>
              <a:spcAft>
                <a:spcPts val="1800"/>
              </a:spcAft>
              <a:buClr>
                <a:schemeClr val="tx1"/>
              </a:buClr>
            </a:pPr>
            <a:endParaRPr lang="en-US" sz="2000" dirty="0" smtClean="0"/>
          </a:p>
          <a:p>
            <a:pPr eaLnBrk="1" hangingPunct="1">
              <a:spcBef>
                <a:spcPct val="0"/>
              </a:spcBef>
              <a:spcAft>
                <a:spcPts val="1200"/>
              </a:spcAft>
              <a:buClr>
                <a:schemeClr val="tx1"/>
              </a:buClr>
            </a:pPr>
            <a:endParaRPr lang="en-US" sz="2600" dirty="0" smtClean="0"/>
          </a:p>
        </p:txBody>
      </p:sp>
    </p:spTree>
  </p:cSld>
  <p:clrMapOvr>
    <a:masterClrMapping/>
  </p:clrMapOvr>
  <p:transition spd="med">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68425" y="455613"/>
            <a:ext cx="7308850" cy="914400"/>
          </a:xfrm>
        </p:spPr>
        <p:txBody>
          <a:bodyPr>
            <a:normAutofit fontScale="90000"/>
          </a:bodyPr>
          <a:lstStyle/>
          <a:p>
            <a:pPr eaLnBrk="1" fontAlgn="auto" hangingPunct="1">
              <a:spcAft>
                <a:spcPts val="0"/>
              </a:spcAft>
              <a:defRPr/>
            </a:pPr>
            <a:r>
              <a:rPr lang="en-US" b="1" dirty="0" smtClean="0">
                <a:solidFill>
                  <a:schemeClr val="tx2">
                    <a:satMod val="130000"/>
                  </a:schemeClr>
                </a:solidFill>
              </a:rPr>
              <a:t>Managing E-mail:</a:t>
            </a:r>
            <a:r>
              <a:rPr lang="en-US" sz="3800" b="1" dirty="0" smtClean="0">
                <a:solidFill>
                  <a:schemeClr val="tx2">
                    <a:satMod val="130000"/>
                  </a:schemeClr>
                </a:solidFill>
              </a:rPr>
              <a:t/>
            </a:r>
            <a:br>
              <a:rPr lang="en-US" sz="3800" b="1" dirty="0" smtClean="0">
                <a:solidFill>
                  <a:schemeClr val="tx2">
                    <a:satMod val="130000"/>
                  </a:schemeClr>
                </a:solidFill>
              </a:rPr>
            </a:br>
            <a:r>
              <a:rPr lang="en-US" sz="3200" b="1" dirty="0" smtClean="0">
                <a:solidFill>
                  <a:schemeClr val="tx2">
                    <a:satMod val="130000"/>
                  </a:schemeClr>
                </a:solidFill>
              </a:rPr>
              <a:t>Individual Best Practices</a:t>
            </a:r>
            <a:endParaRPr lang="en-US" sz="2700" dirty="0" smtClean="0">
              <a:solidFill>
                <a:schemeClr val="tx2">
                  <a:satMod val="130000"/>
                </a:schemeClr>
              </a:solidFill>
            </a:endParaRPr>
          </a:p>
        </p:txBody>
      </p:sp>
      <p:sp>
        <p:nvSpPr>
          <p:cNvPr id="66563" name="Rectangle 3"/>
          <p:cNvSpPr>
            <a:spLocks noGrp="1" noChangeArrowheads="1"/>
          </p:cNvSpPr>
          <p:nvPr>
            <p:ph idx="1"/>
          </p:nvPr>
        </p:nvSpPr>
        <p:spPr>
          <a:xfrm>
            <a:off x="1508125" y="1827213"/>
            <a:ext cx="7254875" cy="4570412"/>
          </a:xfrm>
        </p:spPr>
        <p:txBody>
          <a:bodyPr/>
          <a:lstStyle/>
          <a:p>
            <a:pPr eaLnBrk="1" hangingPunct="1">
              <a:spcBef>
                <a:spcPts val="0"/>
              </a:spcBef>
              <a:spcAft>
                <a:spcPts val="1200"/>
              </a:spcAft>
              <a:buClr>
                <a:schemeClr val="tx1"/>
              </a:buClr>
            </a:pPr>
            <a:r>
              <a:rPr lang="en-US" sz="2800" dirty="0" smtClean="0"/>
              <a:t>E-mail systems are not designed to be filing systems</a:t>
            </a:r>
          </a:p>
          <a:p>
            <a:pPr eaLnBrk="1" hangingPunct="1">
              <a:spcBef>
                <a:spcPts val="0"/>
              </a:spcBef>
              <a:spcAft>
                <a:spcPts val="1200"/>
              </a:spcAft>
              <a:buClr>
                <a:schemeClr val="tx1"/>
              </a:buClr>
            </a:pPr>
            <a:r>
              <a:rPr lang="en-US" sz="2800" dirty="0" smtClean="0"/>
              <a:t>Follow policies and procedures</a:t>
            </a:r>
          </a:p>
          <a:p>
            <a:pPr eaLnBrk="1" hangingPunct="1">
              <a:spcBef>
                <a:spcPts val="0"/>
              </a:spcBef>
              <a:spcAft>
                <a:spcPts val="1200"/>
              </a:spcAft>
              <a:buClr>
                <a:schemeClr val="tx1"/>
              </a:buClr>
            </a:pPr>
            <a:r>
              <a:rPr lang="en-US" sz="2800" dirty="0" smtClean="0"/>
              <a:t>Follow best practices for writing and sending e-mail</a:t>
            </a:r>
          </a:p>
          <a:p>
            <a:pPr eaLnBrk="1" hangingPunct="1">
              <a:spcBef>
                <a:spcPts val="0"/>
              </a:spcBef>
              <a:spcAft>
                <a:spcPts val="1200"/>
              </a:spcAft>
              <a:buClr>
                <a:schemeClr val="tx1"/>
              </a:buClr>
            </a:pPr>
            <a:r>
              <a:rPr lang="en-US" sz="2800" dirty="0" smtClean="0"/>
              <a:t>Don’t let transitory e-mail accumulate</a:t>
            </a:r>
          </a:p>
          <a:p>
            <a:pPr eaLnBrk="1" hangingPunct="1">
              <a:spcBef>
                <a:spcPts val="0"/>
              </a:spcBef>
              <a:spcAft>
                <a:spcPts val="1200"/>
              </a:spcAft>
              <a:buClr>
                <a:schemeClr val="tx1"/>
              </a:buClr>
            </a:pPr>
            <a:r>
              <a:rPr lang="en-US" sz="2800" dirty="0" smtClean="0"/>
              <a:t>Don’t forget to manage “sent” mail</a:t>
            </a:r>
          </a:p>
          <a:p>
            <a:pPr eaLnBrk="1" hangingPunct="1">
              <a:spcBef>
                <a:spcPts val="0"/>
              </a:spcBef>
              <a:spcAft>
                <a:spcPts val="1200"/>
              </a:spcAft>
              <a:buClr>
                <a:schemeClr val="tx1"/>
              </a:buClr>
            </a:pPr>
            <a:r>
              <a:rPr lang="en-US" sz="2800" dirty="0" smtClean="0"/>
              <a:t>Utilize functions in your e-mail system to tag and categorize e-mail</a:t>
            </a:r>
          </a:p>
        </p:txBody>
      </p:sp>
    </p:spTree>
  </p:cSld>
  <p:clrMapOvr>
    <a:masterClrMapping/>
  </p:clrMapOvr>
  <p:transition spd="med">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1508125" y="1827213"/>
            <a:ext cx="7331075" cy="4570412"/>
          </a:xfrm>
        </p:spPr>
        <p:txBody>
          <a:bodyPr/>
          <a:lstStyle/>
          <a:p>
            <a:pPr eaLnBrk="1" hangingPunct="1">
              <a:spcBef>
                <a:spcPct val="35000"/>
              </a:spcBef>
              <a:spcAft>
                <a:spcPct val="40000"/>
              </a:spcAft>
              <a:buClr>
                <a:schemeClr val="tx1"/>
              </a:buClr>
            </a:pPr>
            <a:r>
              <a:rPr lang="en-US" sz="2800" dirty="0" smtClean="0"/>
              <a:t>The Connecticut State Library is the public records office for the State of Connecticut</a:t>
            </a:r>
          </a:p>
          <a:p>
            <a:pPr eaLnBrk="1" hangingPunct="1">
              <a:spcBef>
                <a:spcPct val="50000"/>
              </a:spcBef>
              <a:buClr>
                <a:schemeClr val="tx1"/>
              </a:buClr>
            </a:pPr>
            <a:r>
              <a:rPr lang="en-US" sz="2800" dirty="0" smtClean="0"/>
              <a:t>Connecticut General Statutes §11-8 and §11-8a grants authority for this program to the Connecticut State Library, Office of the Public Records Administrator</a:t>
            </a:r>
          </a:p>
        </p:txBody>
      </p:sp>
      <p:sp>
        <p:nvSpPr>
          <p:cNvPr id="15363" name="Rectangle 4"/>
          <p:cNvSpPr>
            <a:spLocks noChangeArrowheads="1"/>
          </p:cNvSpPr>
          <p:nvPr/>
        </p:nvSpPr>
        <p:spPr bwMode="auto">
          <a:xfrm>
            <a:off x="1371600" y="365125"/>
            <a:ext cx="7616825" cy="1158875"/>
          </a:xfrm>
          <a:prstGeom prst="rect">
            <a:avLst/>
          </a:prstGeom>
          <a:noFill/>
          <a:ln w="9525">
            <a:noFill/>
            <a:miter lim="800000"/>
            <a:headEnd/>
            <a:tailEnd/>
          </a:ln>
        </p:spPr>
        <p:txBody>
          <a:bodyPr anchor="b"/>
          <a:lstStyle/>
          <a:p>
            <a:pPr eaLnBrk="1" hangingPunct="1">
              <a:defRPr/>
            </a:pPr>
            <a:r>
              <a:rPr lang="en-US" sz="3900" b="1" dirty="0">
                <a:solidFill>
                  <a:schemeClr val="tx2"/>
                </a:solidFill>
                <a:effectLst>
                  <a:outerShdw blurRad="38100" dist="38100" dir="2700000" algn="tl">
                    <a:srgbClr val="000000">
                      <a:alpha val="43137"/>
                    </a:srgbClr>
                  </a:outerShdw>
                </a:effectLst>
                <a:latin typeface="+mj-lt"/>
              </a:rPr>
              <a:t>Records Management</a:t>
            </a:r>
            <a:br>
              <a:rPr lang="en-US" sz="3900" b="1" dirty="0">
                <a:solidFill>
                  <a:schemeClr val="tx2"/>
                </a:solidFill>
                <a:effectLst>
                  <a:outerShdw blurRad="38100" dist="38100" dir="2700000" algn="tl">
                    <a:srgbClr val="000000">
                      <a:alpha val="43137"/>
                    </a:srgbClr>
                  </a:outerShdw>
                </a:effectLst>
                <a:latin typeface="+mj-lt"/>
              </a:rPr>
            </a:br>
            <a:r>
              <a:rPr lang="en-US" sz="3900" b="1" dirty="0">
                <a:solidFill>
                  <a:schemeClr val="tx2"/>
                </a:solidFill>
                <a:effectLst>
                  <a:outerShdw blurRad="38100" dist="38100" dir="2700000" algn="tl">
                    <a:srgbClr val="000000">
                      <a:alpha val="43137"/>
                    </a:srgbClr>
                  </a:outerShdw>
                </a:effectLst>
                <a:latin typeface="+mj-lt"/>
              </a:rPr>
              <a:t> in Connecticut</a:t>
            </a:r>
          </a:p>
        </p:txBody>
      </p:sp>
    </p:spTree>
  </p:cSld>
  <p:clrMapOvr>
    <a:masterClrMapping/>
  </p:clrMapOvr>
  <p:transition spd="med">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70013" y="455613"/>
            <a:ext cx="7310437" cy="914400"/>
          </a:xfrm>
        </p:spPr>
        <p:txBody>
          <a:bodyPr/>
          <a:lstStyle/>
          <a:p>
            <a:pPr eaLnBrk="1" fontAlgn="auto" hangingPunct="1">
              <a:spcAft>
                <a:spcPts val="0"/>
              </a:spcAft>
              <a:defRPr/>
            </a:pPr>
            <a:r>
              <a:rPr lang="en-US" sz="3900" b="1" dirty="0" smtClean="0">
                <a:solidFill>
                  <a:schemeClr val="tx2">
                    <a:satMod val="130000"/>
                  </a:schemeClr>
                </a:solidFill>
              </a:rPr>
              <a:t>Removal of Personal Data</a:t>
            </a:r>
            <a:endParaRPr lang="en-US" sz="2000" dirty="0" smtClean="0">
              <a:solidFill>
                <a:schemeClr val="tx2">
                  <a:satMod val="130000"/>
                </a:schemeClr>
              </a:solidFill>
            </a:endParaRPr>
          </a:p>
        </p:txBody>
      </p:sp>
      <p:sp>
        <p:nvSpPr>
          <p:cNvPr id="70659" name="Rectangle 3"/>
          <p:cNvSpPr>
            <a:spLocks noGrp="1" noChangeArrowheads="1"/>
          </p:cNvSpPr>
          <p:nvPr>
            <p:ph idx="1"/>
          </p:nvPr>
        </p:nvSpPr>
        <p:spPr>
          <a:xfrm>
            <a:off x="1508125" y="1600200"/>
            <a:ext cx="7331075" cy="4797425"/>
          </a:xfrm>
        </p:spPr>
        <p:txBody>
          <a:bodyPr>
            <a:normAutofit lnSpcReduction="10000"/>
          </a:bodyPr>
          <a:lstStyle/>
          <a:p>
            <a:pPr eaLnBrk="1" hangingPunct="1">
              <a:spcBef>
                <a:spcPts val="1800"/>
              </a:spcBef>
              <a:spcAft>
                <a:spcPts val="0"/>
              </a:spcAft>
              <a:buClr>
                <a:schemeClr val="tx1"/>
              </a:buClr>
              <a:defRPr/>
            </a:pPr>
            <a:r>
              <a:rPr lang="en-US" sz="2800" dirty="0" smtClean="0"/>
              <a:t>Pursuant to CGS </a:t>
            </a:r>
            <a:r>
              <a:rPr lang="en-US" sz="2800" dirty="0" smtClean="0">
                <a:cs typeface="Tahoma" pitchFamily="34" charset="0"/>
              </a:rPr>
              <a:t>§</a:t>
            </a:r>
            <a:r>
              <a:rPr lang="en-US" sz="2800" dirty="0" smtClean="0"/>
              <a:t>4-193(e), agencies “shall maintain information about a person which is relevant and necessary to accomplish the lawful purposes of the agency”</a:t>
            </a:r>
          </a:p>
          <a:p>
            <a:pPr eaLnBrk="1" hangingPunct="1">
              <a:spcBef>
                <a:spcPts val="1800"/>
              </a:spcBef>
              <a:spcAft>
                <a:spcPts val="0"/>
              </a:spcAft>
              <a:buClr>
                <a:schemeClr val="tx1"/>
              </a:buClr>
              <a:defRPr/>
            </a:pPr>
            <a:r>
              <a:rPr lang="en-US" sz="2800" dirty="0" smtClean="0">
                <a:solidFill>
                  <a:srgbClr val="2F2F4B"/>
                </a:solidFill>
              </a:rPr>
              <a:t>The destruction of public records, including public employee discipline records, is an illegal subject of collective bargaining agreements </a:t>
            </a:r>
            <a:r>
              <a:rPr lang="en-US" sz="2800" i="1" dirty="0" smtClean="0">
                <a:solidFill>
                  <a:srgbClr val="2F2F4B"/>
                </a:solidFill>
              </a:rPr>
              <a:t>(Lieberman v. Board of Labor Relations) </a:t>
            </a:r>
          </a:p>
          <a:p>
            <a:pPr eaLnBrk="1" hangingPunct="1">
              <a:spcBef>
                <a:spcPts val="1800"/>
              </a:spcBef>
              <a:spcAft>
                <a:spcPts val="0"/>
              </a:spcAft>
              <a:buClr>
                <a:schemeClr val="tx1"/>
              </a:buClr>
              <a:defRPr/>
            </a:pPr>
            <a:r>
              <a:rPr lang="en-US" sz="2800" i="1" dirty="0" smtClean="0"/>
              <a:t>Request for Removal of Public Records Personal Data Files </a:t>
            </a:r>
            <a:r>
              <a:rPr lang="en-US" sz="2800" dirty="0" smtClean="0"/>
              <a:t>(Form RC-077)</a:t>
            </a:r>
          </a:p>
        </p:txBody>
      </p:sp>
      <p:pic>
        <p:nvPicPr>
          <p:cNvPr id="4098" name="Picture 2" descr="C:\Documents and Settings\lpelletier.CSLIB\Local Settings\Temporary Internet Files\Content.IE5\2TQ7QJUJ\MC900034588[1].wmf"/>
          <p:cNvPicPr>
            <a:picLocks noChangeAspect="1" noChangeArrowheads="1"/>
          </p:cNvPicPr>
          <p:nvPr/>
        </p:nvPicPr>
        <p:blipFill>
          <a:blip r:embed="rId3" cstate="print"/>
          <a:srcRect/>
          <a:stretch>
            <a:fillRect/>
          </a:stretch>
        </p:blipFill>
        <p:spPr bwMode="auto">
          <a:xfrm>
            <a:off x="7086600" y="5193106"/>
            <a:ext cx="2057400" cy="1664893"/>
          </a:xfrm>
          <a:prstGeom prst="rect">
            <a:avLst/>
          </a:prstGeom>
          <a:noFill/>
        </p:spPr>
      </p:pic>
    </p:spTree>
  </p:cSld>
  <p:clrMapOvr>
    <a:masterClrMapping/>
  </p:clrMapOvr>
  <p:transition spd="med">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143000" y="1143000"/>
            <a:ext cx="7467600" cy="4985980"/>
          </a:xfrm>
          <a:prstGeom prst="rect">
            <a:avLst/>
          </a:prstGeom>
          <a:noFill/>
          <a:ln w="12700">
            <a:noFill/>
            <a:miter lim="800000"/>
            <a:headEnd type="none" w="sm" len="sm"/>
            <a:tailEnd type="none" w="sm" len="sm"/>
          </a:ln>
        </p:spPr>
        <p:txBody>
          <a:bodyPr wrap="square">
            <a:spAutoFit/>
          </a:bodyPr>
          <a:lstStyle/>
          <a:p>
            <a:pPr algn="ctr">
              <a:defRPr/>
            </a:pPr>
            <a:r>
              <a:rPr lang="en-US" sz="2400" b="1" dirty="0" smtClean="0">
                <a:solidFill>
                  <a:schemeClr val="tx2"/>
                </a:solidFill>
                <a:latin typeface="Calibri" pitchFamily="34" charset="0"/>
              </a:rPr>
              <a:t>Office of the Public Records Administrator</a:t>
            </a:r>
          </a:p>
          <a:p>
            <a:pPr algn="ctr">
              <a:defRPr/>
            </a:pPr>
            <a:r>
              <a:rPr lang="en-US" sz="2400" dirty="0" smtClean="0">
                <a:solidFill>
                  <a:schemeClr val="tx2"/>
                </a:solidFill>
                <a:latin typeface="Calibri" pitchFamily="34" charset="0"/>
              </a:rPr>
              <a:t>231 Capitol Avenue</a:t>
            </a:r>
          </a:p>
          <a:p>
            <a:pPr algn="ctr">
              <a:defRPr/>
            </a:pPr>
            <a:r>
              <a:rPr lang="en-US" sz="2400" dirty="0" smtClean="0">
                <a:solidFill>
                  <a:schemeClr val="tx2"/>
                </a:solidFill>
                <a:latin typeface="Calibri" pitchFamily="34" charset="0"/>
              </a:rPr>
              <a:t>Hartford, CT 06106</a:t>
            </a:r>
          </a:p>
          <a:p>
            <a:pPr algn="ctr">
              <a:defRPr/>
            </a:pPr>
            <a:r>
              <a:rPr lang="en-US" sz="2400" dirty="0" smtClean="0">
                <a:solidFill>
                  <a:srgbClr val="0000FF"/>
                </a:solidFill>
                <a:latin typeface="Calibri" pitchFamily="34" charset="0"/>
                <a:hlinkClick r:id="rId3"/>
              </a:rPr>
              <a:t>www.cslib.org</a:t>
            </a:r>
            <a:endParaRPr lang="en-US" sz="2400" dirty="0" smtClean="0">
              <a:solidFill>
                <a:srgbClr val="0000FF"/>
              </a:solidFill>
              <a:latin typeface="Calibri" pitchFamily="34" charset="0"/>
            </a:endParaRPr>
          </a:p>
          <a:p>
            <a:pPr algn="ctr">
              <a:defRPr/>
            </a:pPr>
            <a:endParaRPr lang="en-US" sz="2400" dirty="0" smtClean="0">
              <a:solidFill>
                <a:schemeClr val="tx2"/>
              </a:solidFill>
              <a:latin typeface="Calibri" pitchFamily="34" charset="0"/>
            </a:endParaRPr>
          </a:p>
          <a:p>
            <a:pPr algn="ctr">
              <a:defRPr/>
            </a:pPr>
            <a:r>
              <a:rPr lang="en-US" sz="2200" b="1" dirty="0" smtClean="0">
                <a:solidFill>
                  <a:schemeClr val="tx2"/>
                </a:solidFill>
                <a:latin typeface="Calibri" pitchFamily="34" charset="0"/>
              </a:rPr>
              <a:t>LeAnn Power, CRM</a:t>
            </a:r>
          </a:p>
          <a:p>
            <a:pPr algn="ctr">
              <a:defRPr/>
            </a:pPr>
            <a:r>
              <a:rPr lang="en-US" sz="2200" b="1" dirty="0" smtClean="0">
                <a:solidFill>
                  <a:schemeClr val="tx2"/>
                </a:solidFill>
                <a:latin typeface="Calibri" pitchFamily="34" charset="0"/>
              </a:rPr>
              <a:t>Public Records Administrator</a:t>
            </a:r>
          </a:p>
          <a:p>
            <a:pPr algn="ctr">
              <a:defRPr/>
            </a:pPr>
            <a:r>
              <a:rPr lang="en-US" sz="2200" dirty="0" smtClean="0">
                <a:solidFill>
                  <a:schemeClr val="tx2"/>
                </a:solidFill>
                <a:latin typeface="Calibri" pitchFamily="34" charset="0"/>
                <a:hlinkClick r:id="rId4"/>
              </a:rPr>
              <a:t>LeAnn.Power@ct.gov</a:t>
            </a:r>
            <a:r>
              <a:rPr lang="en-US" sz="2200" dirty="0" smtClean="0">
                <a:solidFill>
                  <a:schemeClr val="tx2"/>
                </a:solidFill>
                <a:latin typeface="Calibri" pitchFamily="34" charset="0"/>
              </a:rPr>
              <a:t> </a:t>
            </a:r>
          </a:p>
          <a:p>
            <a:pPr algn="ctr">
              <a:defRPr/>
            </a:pPr>
            <a:r>
              <a:rPr lang="en-US" sz="2200" dirty="0" smtClean="0">
                <a:solidFill>
                  <a:schemeClr val="tx2"/>
                </a:solidFill>
                <a:latin typeface="Calibri" pitchFamily="34" charset="0"/>
              </a:rPr>
              <a:t>(860) 757-6540</a:t>
            </a:r>
          </a:p>
          <a:p>
            <a:pPr algn="ctr">
              <a:defRPr/>
            </a:pPr>
            <a:endParaRPr lang="en-US" sz="2200" dirty="0" smtClean="0">
              <a:solidFill>
                <a:schemeClr val="tx2"/>
              </a:solidFill>
              <a:latin typeface="Calibri" pitchFamily="34" charset="0"/>
            </a:endParaRPr>
          </a:p>
          <a:p>
            <a:pPr algn="ctr">
              <a:defRPr/>
            </a:pPr>
            <a:r>
              <a:rPr lang="en-US" sz="2200" b="1" dirty="0" smtClean="0">
                <a:solidFill>
                  <a:schemeClr val="tx2"/>
                </a:solidFill>
                <a:latin typeface="Calibri" pitchFamily="34" charset="0"/>
              </a:rPr>
              <a:t>Lizette Pelletier</a:t>
            </a:r>
          </a:p>
          <a:p>
            <a:pPr algn="ctr">
              <a:defRPr/>
            </a:pPr>
            <a:r>
              <a:rPr lang="en-US" sz="2200" b="1" dirty="0" smtClean="0">
                <a:solidFill>
                  <a:schemeClr val="tx2"/>
                </a:solidFill>
                <a:latin typeface="Calibri" pitchFamily="34" charset="0"/>
              </a:rPr>
              <a:t>Public Records Archivist</a:t>
            </a:r>
          </a:p>
          <a:p>
            <a:pPr algn="ctr">
              <a:defRPr/>
            </a:pPr>
            <a:r>
              <a:rPr lang="en-US" sz="2200" dirty="0" smtClean="0">
                <a:solidFill>
                  <a:schemeClr val="tx2"/>
                </a:solidFill>
                <a:latin typeface="Calibri" pitchFamily="34" charset="0"/>
                <a:hlinkClick r:id="rId5"/>
              </a:rPr>
              <a:t>Lizette.Pelletier@ct.gov</a:t>
            </a:r>
            <a:endParaRPr lang="en-US" sz="2200" dirty="0" smtClean="0">
              <a:solidFill>
                <a:schemeClr val="tx2"/>
              </a:solidFill>
              <a:latin typeface="Calibri" pitchFamily="34" charset="0"/>
            </a:endParaRPr>
          </a:p>
          <a:p>
            <a:pPr algn="ctr">
              <a:defRPr/>
            </a:pPr>
            <a:r>
              <a:rPr lang="en-US" sz="2200" dirty="0" smtClean="0">
                <a:solidFill>
                  <a:schemeClr val="tx2"/>
                </a:solidFill>
                <a:latin typeface="Calibri" pitchFamily="34" charset="0"/>
              </a:rPr>
              <a:t>(860) 566-1100 ext. 304</a:t>
            </a:r>
          </a:p>
        </p:txBody>
      </p:sp>
      <p:pic>
        <p:nvPicPr>
          <p:cNvPr id="88067" name="Picture 3" descr="Connecticut State Library with state seal"/>
          <p:cNvPicPr>
            <a:picLocks noChangeAspect="1" noChangeArrowheads="1"/>
          </p:cNvPicPr>
          <p:nvPr/>
        </p:nvPicPr>
        <p:blipFill>
          <a:blip r:embed="rId6" cstate="screen"/>
          <a:srcRect/>
          <a:stretch>
            <a:fillRect/>
          </a:stretch>
        </p:blipFill>
        <p:spPr bwMode="auto">
          <a:xfrm>
            <a:off x="1166920" y="381000"/>
            <a:ext cx="7672280" cy="779462"/>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6"/>
          <p:cNvSpPr>
            <a:spLocks noGrp="1" noChangeArrowheads="1"/>
          </p:cNvSpPr>
          <p:nvPr>
            <p:ph type="title"/>
          </p:nvPr>
        </p:nvSpPr>
        <p:spPr>
          <a:xfrm>
            <a:off x="1370013" y="455613"/>
            <a:ext cx="7313612" cy="914400"/>
          </a:xfrm>
        </p:spPr>
        <p:txBody>
          <a:bodyPr>
            <a:normAutofit fontScale="90000"/>
          </a:bodyPr>
          <a:lstStyle/>
          <a:p>
            <a:pPr eaLnBrk="1" fontAlgn="auto" hangingPunct="1">
              <a:spcAft>
                <a:spcPts val="0"/>
              </a:spcAft>
              <a:defRPr/>
            </a:pPr>
            <a:r>
              <a:rPr lang="en-US" b="1" dirty="0" smtClean="0">
                <a:solidFill>
                  <a:schemeClr val="tx2">
                    <a:satMod val="130000"/>
                  </a:schemeClr>
                </a:solidFill>
              </a:rPr>
              <a:t>Statutory Responsibilities:</a:t>
            </a:r>
            <a:r>
              <a:rPr lang="en-US" sz="3800" b="1" dirty="0" smtClean="0">
                <a:solidFill>
                  <a:schemeClr val="tx2">
                    <a:satMod val="130000"/>
                  </a:schemeClr>
                </a:solidFill>
              </a:rPr>
              <a:t/>
            </a:r>
            <a:br>
              <a:rPr lang="en-US" sz="3800" b="1" dirty="0" smtClean="0">
                <a:solidFill>
                  <a:schemeClr val="tx2">
                    <a:satMod val="130000"/>
                  </a:schemeClr>
                </a:solidFill>
              </a:rPr>
            </a:br>
            <a:r>
              <a:rPr lang="en-US" sz="3200" b="1" dirty="0" smtClean="0">
                <a:solidFill>
                  <a:schemeClr val="tx2">
                    <a:satMod val="130000"/>
                  </a:schemeClr>
                </a:solidFill>
              </a:rPr>
              <a:t>Agency</a:t>
            </a:r>
            <a:endParaRPr lang="en-US" sz="3200" dirty="0" smtClean="0">
              <a:solidFill>
                <a:schemeClr val="tx2">
                  <a:satMod val="130000"/>
                </a:schemeClr>
              </a:solidFill>
            </a:endParaRPr>
          </a:p>
        </p:txBody>
      </p:sp>
      <p:sp>
        <p:nvSpPr>
          <p:cNvPr id="15363" name="Rectangle 3"/>
          <p:cNvSpPr>
            <a:spLocks noGrp="1" noChangeArrowheads="1"/>
          </p:cNvSpPr>
          <p:nvPr>
            <p:ph idx="1"/>
          </p:nvPr>
        </p:nvSpPr>
        <p:spPr>
          <a:xfrm>
            <a:off x="1508125" y="1827213"/>
            <a:ext cx="7254875" cy="4570412"/>
          </a:xfrm>
        </p:spPr>
        <p:txBody>
          <a:bodyPr/>
          <a:lstStyle/>
          <a:p>
            <a:pPr eaLnBrk="1" hangingPunct="1">
              <a:spcBef>
                <a:spcPts val="0"/>
              </a:spcBef>
              <a:spcAft>
                <a:spcPts val="600"/>
              </a:spcAft>
              <a:buClr>
                <a:schemeClr val="tx1"/>
              </a:buClr>
            </a:pPr>
            <a:r>
              <a:rPr lang="en-US" sz="2800" dirty="0" smtClean="0"/>
              <a:t>Designate an agency employee to serve as Records Management Liaison Officer (RMLO)</a:t>
            </a:r>
          </a:p>
          <a:p>
            <a:pPr eaLnBrk="1" hangingPunct="1">
              <a:spcBef>
                <a:spcPts val="0"/>
              </a:spcBef>
              <a:spcAft>
                <a:spcPts val="600"/>
              </a:spcAft>
              <a:buClr>
                <a:schemeClr val="tx1"/>
              </a:buClr>
            </a:pPr>
            <a:r>
              <a:rPr lang="en-US" sz="2800" dirty="0" smtClean="0"/>
              <a:t>Inventory records</a:t>
            </a:r>
          </a:p>
          <a:p>
            <a:pPr eaLnBrk="1" hangingPunct="1">
              <a:spcBef>
                <a:spcPts val="0"/>
              </a:spcBef>
              <a:spcAft>
                <a:spcPts val="600"/>
              </a:spcAft>
              <a:buClr>
                <a:schemeClr val="tx1"/>
              </a:buClr>
            </a:pPr>
            <a:r>
              <a:rPr lang="en-US" sz="2800" dirty="0" smtClean="0"/>
              <a:t>Establish records retention schedules and keep them up-to-date</a:t>
            </a:r>
          </a:p>
          <a:p>
            <a:pPr eaLnBrk="1" hangingPunct="1">
              <a:spcBef>
                <a:spcPts val="0"/>
              </a:spcBef>
              <a:spcAft>
                <a:spcPts val="600"/>
              </a:spcAft>
              <a:buClr>
                <a:schemeClr val="tx1"/>
              </a:buClr>
            </a:pPr>
            <a:r>
              <a:rPr lang="en-US" sz="2800" dirty="0" smtClean="0"/>
              <a:t>Transfer historical records to the State Archives </a:t>
            </a:r>
            <a:r>
              <a:rPr lang="en-US" sz="2800" i="1" dirty="0" smtClean="0"/>
              <a:t>or</a:t>
            </a:r>
            <a:r>
              <a:rPr lang="en-US" sz="2800" dirty="0" smtClean="0"/>
              <a:t> destroy records after receiving written approval</a:t>
            </a:r>
          </a:p>
          <a:p>
            <a:pPr algn="ctr" eaLnBrk="1" hangingPunct="1">
              <a:spcBef>
                <a:spcPts val="0"/>
              </a:spcBef>
              <a:spcAft>
                <a:spcPts val="600"/>
              </a:spcAft>
              <a:buClr>
                <a:schemeClr val="tx1"/>
              </a:buClr>
              <a:buNone/>
            </a:pPr>
            <a:endParaRPr lang="en-US" sz="2400" dirty="0" smtClean="0"/>
          </a:p>
          <a:p>
            <a:pPr algn="ctr" eaLnBrk="1" hangingPunct="1">
              <a:spcBef>
                <a:spcPts val="0"/>
              </a:spcBef>
              <a:spcAft>
                <a:spcPts val="600"/>
              </a:spcAft>
              <a:buClr>
                <a:schemeClr val="tx1"/>
              </a:buClr>
              <a:buNone/>
            </a:pPr>
            <a:r>
              <a:rPr lang="en-US" sz="2400" dirty="0" smtClean="0"/>
              <a:t>(Pursuant to CGS §11-8a)</a:t>
            </a:r>
          </a:p>
        </p:txBody>
      </p:sp>
    </p:spTree>
  </p:cSld>
  <p:clrMapOvr>
    <a:masterClrMapping/>
  </p:clrMapOvr>
  <p:transition spd="med">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6"/>
          <p:cNvSpPr>
            <a:spLocks noGrp="1" noChangeArrowheads="1"/>
          </p:cNvSpPr>
          <p:nvPr>
            <p:ph type="title"/>
          </p:nvPr>
        </p:nvSpPr>
        <p:spPr>
          <a:xfrm>
            <a:off x="1370013" y="455613"/>
            <a:ext cx="7313612" cy="914400"/>
          </a:xfrm>
        </p:spPr>
        <p:txBody>
          <a:bodyPr>
            <a:normAutofit fontScale="90000"/>
          </a:bodyPr>
          <a:lstStyle/>
          <a:p>
            <a:pPr eaLnBrk="1" fontAlgn="auto" hangingPunct="1">
              <a:spcAft>
                <a:spcPts val="0"/>
              </a:spcAft>
              <a:defRPr/>
            </a:pPr>
            <a:r>
              <a:rPr lang="en-US" b="1" dirty="0" smtClean="0">
                <a:solidFill>
                  <a:schemeClr val="tx2">
                    <a:satMod val="130000"/>
                  </a:schemeClr>
                </a:solidFill>
              </a:rPr>
              <a:t>Statutory Responsibilities:</a:t>
            </a:r>
            <a:r>
              <a:rPr lang="en-US" sz="3800" b="1" dirty="0" smtClean="0">
                <a:solidFill>
                  <a:schemeClr val="tx2">
                    <a:satMod val="130000"/>
                  </a:schemeClr>
                </a:solidFill>
              </a:rPr>
              <a:t/>
            </a:r>
            <a:br>
              <a:rPr lang="en-US" sz="3800" b="1" dirty="0" smtClean="0">
                <a:solidFill>
                  <a:schemeClr val="tx2">
                    <a:satMod val="130000"/>
                  </a:schemeClr>
                </a:solidFill>
              </a:rPr>
            </a:br>
            <a:r>
              <a:rPr lang="en-US" sz="3200" b="1" dirty="0" smtClean="0">
                <a:solidFill>
                  <a:schemeClr val="tx2">
                    <a:satMod val="130000"/>
                  </a:schemeClr>
                </a:solidFill>
              </a:rPr>
              <a:t>Employee</a:t>
            </a:r>
            <a:endParaRPr lang="en-US" sz="3200" dirty="0" smtClean="0">
              <a:solidFill>
                <a:schemeClr val="tx2">
                  <a:satMod val="130000"/>
                </a:schemeClr>
              </a:solidFill>
            </a:endParaRPr>
          </a:p>
        </p:txBody>
      </p:sp>
      <p:sp>
        <p:nvSpPr>
          <p:cNvPr id="15363" name="Rectangle 3"/>
          <p:cNvSpPr>
            <a:spLocks noGrp="1" noChangeArrowheads="1"/>
          </p:cNvSpPr>
          <p:nvPr>
            <p:ph idx="1"/>
          </p:nvPr>
        </p:nvSpPr>
        <p:spPr>
          <a:xfrm>
            <a:off x="1508125" y="1827213"/>
            <a:ext cx="7254875" cy="4570412"/>
          </a:xfrm>
        </p:spPr>
        <p:txBody>
          <a:bodyPr/>
          <a:lstStyle/>
          <a:p>
            <a:pPr eaLnBrk="1" hangingPunct="1">
              <a:spcBef>
                <a:spcPts val="0"/>
              </a:spcBef>
              <a:spcAft>
                <a:spcPts val="600"/>
              </a:spcAft>
              <a:buClr>
                <a:schemeClr val="tx1"/>
              </a:buClr>
            </a:pPr>
            <a:r>
              <a:rPr lang="en-US" sz="2800" dirty="0" smtClean="0"/>
              <a:t>Retaining records until they are eligible for disposition</a:t>
            </a:r>
          </a:p>
          <a:p>
            <a:pPr eaLnBrk="1" hangingPunct="1">
              <a:spcBef>
                <a:spcPts val="0"/>
              </a:spcBef>
              <a:spcAft>
                <a:spcPts val="600"/>
              </a:spcAft>
              <a:buClr>
                <a:schemeClr val="tx1"/>
              </a:buClr>
            </a:pPr>
            <a:r>
              <a:rPr lang="en-US" sz="2800" dirty="0" smtClean="0"/>
              <a:t>Ensuring records are disposed of after receiving authorization</a:t>
            </a:r>
          </a:p>
          <a:p>
            <a:pPr eaLnBrk="1" hangingPunct="1">
              <a:spcBef>
                <a:spcPts val="0"/>
              </a:spcBef>
              <a:spcAft>
                <a:spcPts val="600"/>
              </a:spcAft>
              <a:buClr>
                <a:schemeClr val="tx1"/>
              </a:buClr>
              <a:buNone/>
            </a:pPr>
            <a:endParaRPr lang="en-US" sz="2800" dirty="0" smtClean="0"/>
          </a:p>
          <a:p>
            <a:pPr algn="ctr" eaLnBrk="1" hangingPunct="1">
              <a:spcBef>
                <a:spcPts val="0"/>
              </a:spcBef>
              <a:spcAft>
                <a:spcPts val="600"/>
              </a:spcAft>
              <a:buClr>
                <a:schemeClr val="tx1"/>
              </a:buClr>
              <a:buNone/>
            </a:pPr>
            <a:endParaRPr lang="en-US" sz="2400" dirty="0" smtClean="0"/>
          </a:p>
          <a:p>
            <a:pPr algn="ctr" eaLnBrk="1" hangingPunct="1">
              <a:spcBef>
                <a:spcPts val="0"/>
              </a:spcBef>
              <a:spcAft>
                <a:spcPts val="600"/>
              </a:spcAft>
              <a:buClr>
                <a:schemeClr val="tx1"/>
              </a:buClr>
              <a:buNone/>
            </a:pPr>
            <a:endParaRPr lang="en-US" sz="2400" dirty="0" smtClean="0"/>
          </a:p>
          <a:p>
            <a:pPr algn="ctr" eaLnBrk="1" hangingPunct="1">
              <a:spcBef>
                <a:spcPts val="0"/>
              </a:spcBef>
              <a:spcAft>
                <a:spcPts val="600"/>
              </a:spcAft>
              <a:buClr>
                <a:schemeClr val="tx1"/>
              </a:buClr>
              <a:buNone/>
            </a:pPr>
            <a:endParaRPr lang="en-US" sz="2400" dirty="0" smtClean="0"/>
          </a:p>
          <a:p>
            <a:pPr algn="ctr" eaLnBrk="1" hangingPunct="1">
              <a:spcBef>
                <a:spcPts val="0"/>
              </a:spcBef>
              <a:spcAft>
                <a:spcPts val="600"/>
              </a:spcAft>
              <a:buClr>
                <a:schemeClr val="tx1"/>
              </a:buClr>
              <a:buNone/>
            </a:pPr>
            <a:endParaRPr lang="en-US" sz="2400" dirty="0" smtClean="0"/>
          </a:p>
          <a:p>
            <a:pPr algn="ctr" eaLnBrk="1" hangingPunct="1">
              <a:spcBef>
                <a:spcPts val="0"/>
              </a:spcBef>
              <a:spcAft>
                <a:spcPts val="600"/>
              </a:spcAft>
              <a:buClr>
                <a:schemeClr val="tx1"/>
              </a:buClr>
              <a:buNone/>
            </a:pPr>
            <a:r>
              <a:rPr lang="en-US" sz="2400" dirty="0" smtClean="0"/>
              <a:t>(Pursuant to CGS §11-8b, §7-109, §1-240, and §53-153)</a:t>
            </a:r>
          </a:p>
        </p:txBody>
      </p:sp>
      <p:pic>
        <p:nvPicPr>
          <p:cNvPr id="5122" name="Picture 2" descr="C:\Documents and Settings\lpelletier.CSLIB\Local Settings\Temporary Internet Files\Content.IE5\2TQ7QJUJ\MC900198745[1].wmf"/>
          <p:cNvPicPr>
            <a:picLocks noChangeAspect="1" noChangeArrowheads="1"/>
          </p:cNvPicPr>
          <p:nvPr/>
        </p:nvPicPr>
        <p:blipFill>
          <a:blip r:embed="rId3" cstate="print"/>
          <a:srcRect/>
          <a:stretch>
            <a:fillRect/>
          </a:stretch>
        </p:blipFill>
        <p:spPr bwMode="auto">
          <a:xfrm>
            <a:off x="5562600" y="3276600"/>
            <a:ext cx="1795604" cy="2456507"/>
          </a:xfrm>
          <a:prstGeom prst="rect">
            <a:avLst/>
          </a:prstGeom>
          <a:noFill/>
        </p:spPr>
      </p:pic>
    </p:spTree>
  </p:cSld>
  <p:clrMapOvr>
    <a:masterClrMapping/>
  </p:clrMapOvr>
  <p:transition spd="med">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68425" y="455613"/>
            <a:ext cx="7623175" cy="914400"/>
          </a:xfrm>
        </p:spPr>
        <p:txBody>
          <a:bodyPr/>
          <a:lstStyle/>
          <a:p>
            <a:pPr eaLnBrk="1" fontAlgn="auto" hangingPunct="1">
              <a:spcAft>
                <a:spcPts val="0"/>
              </a:spcAft>
              <a:defRPr/>
            </a:pPr>
            <a:r>
              <a:rPr lang="en-US" sz="3900" b="1" dirty="0" smtClean="0">
                <a:solidFill>
                  <a:schemeClr val="tx2">
                    <a:satMod val="130000"/>
                  </a:schemeClr>
                </a:solidFill>
              </a:rPr>
              <a:t>Public Record:</a:t>
            </a:r>
            <a:endParaRPr lang="en-US" sz="3900" dirty="0" smtClean="0">
              <a:solidFill>
                <a:schemeClr val="tx2">
                  <a:satMod val="130000"/>
                </a:schemeClr>
              </a:solidFill>
            </a:endParaRPr>
          </a:p>
        </p:txBody>
      </p:sp>
      <p:sp>
        <p:nvSpPr>
          <p:cNvPr id="25603" name="Rectangle 3"/>
          <p:cNvSpPr>
            <a:spLocks noGrp="1" noChangeArrowheads="1"/>
          </p:cNvSpPr>
          <p:nvPr>
            <p:ph idx="1"/>
          </p:nvPr>
        </p:nvSpPr>
        <p:spPr>
          <a:xfrm>
            <a:off x="1508125" y="1600200"/>
            <a:ext cx="7407275" cy="4570412"/>
          </a:xfrm>
        </p:spPr>
        <p:txBody>
          <a:bodyPr/>
          <a:lstStyle/>
          <a:p>
            <a:pPr marL="0" indent="0" eaLnBrk="1" hangingPunct="1">
              <a:lnSpc>
                <a:spcPct val="113000"/>
              </a:lnSpc>
              <a:buClr>
                <a:schemeClr val="tx1"/>
              </a:buClr>
              <a:buFont typeface="Wingdings" pitchFamily="2" charset="2"/>
              <a:buNone/>
            </a:pPr>
            <a:r>
              <a:rPr lang="en-US" sz="2600" dirty="0" smtClean="0"/>
              <a:t>“Any recorded data or information relating to the conduct of the public’s business prepared, owned, used, received or retained by a public agency, or to which a public agency is entitled to receive a copy by law or contract under section 1-218, whether such data or information be handwritten, typed, tape-recorded, printed, Photostatted, photographed, or recorded by any other method.”</a:t>
            </a:r>
          </a:p>
          <a:p>
            <a:pPr marL="0" indent="0" eaLnBrk="1" hangingPunct="1">
              <a:lnSpc>
                <a:spcPct val="130000"/>
              </a:lnSpc>
              <a:spcBef>
                <a:spcPts val="1200"/>
              </a:spcBef>
              <a:buClr>
                <a:schemeClr val="tx1"/>
              </a:buClr>
              <a:buNone/>
            </a:pPr>
            <a:r>
              <a:rPr lang="en-US" sz="1600" dirty="0" smtClean="0"/>
              <a:t>Source: Section 1-200(5) of the General Statutes of Connecticut.</a:t>
            </a:r>
          </a:p>
        </p:txBody>
      </p:sp>
      <p:sp>
        <p:nvSpPr>
          <p:cNvPr id="25604" name="Text Box 4"/>
          <p:cNvSpPr txBox="1">
            <a:spLocks noChangeArrowheads="1"/>
          </p:cNvSpPr>
          <p:nvPr/>
        </p:nvSpPr>
        <p:spPr bwMode="auto">
          <a:xfrm>
            <a:off x="6003925" y="3005138"/>
            <a:ext cx="184150" cy="457200"/>
          </a:xfrm>
          <a:prstGeom prst="rect">
            <a:avLst/>
          </a:prstGeom>
          <a:noFill/>
          <a:ln w="9525">
            <a:noFill/>
            <a:miter lim="800000"/>
            <a:headEnd/>
            <a:tailEnd/>
          </a:ln>
        </p:spPr>
        <p:txBody>
          <a:bodyPr wrap="none">
            <a:spAutoFit/>
          </a:bodyPr>
          <a:lstStyle/>
          <a:p>
            <a:endParaRPr lang="en-US" sz="2400" dirty="0"/>
          </a:p>
        </p:txBody>
      </p:sp>
    </p:spTree>
  </p:cSld>
  <p:clrMapOvr>
    <a:masterClrMapping/>
  </p:clrMapOvr>
  <p:transition spd="med">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68425" y="455613"/>
            <a:ext cx="7308850" cy="914400"/>
          </a:xfrm>
        </p:spPr>
        <p:txBody>
          <a:bodyPr/>
          <a:lstStyle/>
          <a:p>
            <a:pPr eaLnBrk="1" fontAlgn="auto" hangingPunct="1">
              <a:spcAft>
                <a:spcPts val="0"/>
              </a:spcAft>
              <a:defRPr/>
            </a:pPr>
            <a:r>
              <a:rPr lang="en-US" sz="3900" b="1" dirty="0" smtClean="0">
                <a:solidFill>
                  <a:schemeClr val="tx2">
                    <a:satMod val="130000"/>
                  </a:schemeClr>
                </a:solidFill>
              </a:rPr>
              <a:t>Official Record Copy:</a:t>
            </a:r>
            <a:endParaRPr lang="en-US" sz="3900" dirty="0" smtClean="0">
              <a:solidFill>
                <a:schemeClr val="tx2">
                  <a:satMod val="130000"/>
                </a:schemeClr>
              </a:solidFill>
            </a:endParaRPr>
          </a:p>
        </p:txBody>
      </p:sp>
      <p:sp>
        <p:nvSpPr>
          <p:cNvPr id="26627" name="Rectangle 3"/>
          <p:cNvSpPr>
            <a:spLocks noGrp="1" noChangeArrowheads="1"/>
          </p:cNvSpPr>
          <p:nvPr>
            <p:ph idx="1"/>
          </p:nvPr>
        </p:nvSpPr>
        <p:spPr>
          <a:xfrm>
            <a:off x="1508125" y="1600200"/>
            <a:ext cx="7313613" cy="4797425"/>
          </a:xfrm>
        </p:spPr>
        <p:txBody>
          <a:bodyPr/>
          <a:lstStyle/>
          <a:p>
            <a:pPr marL="0" indent="0" eaLnBrk="1" hangingPunct="1">
              <a:lnSpc>
                <a:spcPct val="110000"/>
              </a:lnSpc>
              <a:buClr>
                <a:schemeClr val="tx1"/>
              </a:buClr>
              <a:buFont typeface="Wingdings" pitchFamily="2" charset="2"/>
              <a:buNone/>
            </a:pPr>
            <a:r>
              <a:rPr lang="en-US" sz="2800" dirty="0" smtClean="0"/>
              <a:t>“The original or official copy of a record that is retained for legal, operational, or historical purposes.”</a:t>
            </a:r>
          </a:p>
          <a:p>
            <a:pPr marL="0" indent="0" eaLnBrk="1" hangingPunct="1">
              <a:lnSpc>
                <a:spcPct val="110000"/>
              </a:lnSpc>
              <a:buClr>
                <a:schemeClr val="tx1"/>
              </a:buClr>
              <a:buNone/>
            </a:pPr>
            <a:r>
              <a:rPr lang="en-US" sz="1600" dirty="0" smtClean="0"/>
              <a:t>Source: “ARMA International. Glossary of Records and Information Management Terms, 3</a:t>
            </a:r>
            <a:r>
              <a:rPr lang="en-US" sz="1600" baseline="30000" dirty="0" smtClean="0"/>
              <a:t>rd</a:t>
            </a:r>
            <a:r>
              <a:rPr lang="en-US" sz="1600" dirty="0" smtClean="0"/>
              <a:t> ed. Lenexa, KS: ARMA International, 2007.</a:t>
            </a:r>
          </a:p>
          <a:p>
            <a:pPr marL="0" indent="0" eaLnBrk="1" hangingPunct="1">
              <a:spcBef>
                <a:spcPts val="0"/>
              </a:spcBef>
              <a:buClr>
                <a:schemeClr val="tx1"/>
              </a:buClr>
              <a:buFont typeface="Wingdings" pitchFamily="2" charset="2"/>
              <a:buNone/>
            </a:pPr>
            <a:endParaRPr lang="en-US" sz="2400" dirty="0" smtClean="0"/>
          </a:p>
        </p:txBody>
      </p:sp>
    </p:spTree>
  </p:cSld>
  <p:clrMapOvr>
    <a:masterClrMapping/>
  </p:clrMapOvr>
  <p:transition spd="med">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368425" y="455613"/>
            <a:ext cx="7308850" cy="914400"/>
          </a:xfrm>
        </p:spPr>
        <p:txBody>
          <a:bodyPr/>
          <a:lstStyle/>
          <a:p>
            <a:pPr eaLnBrk="1" fontAlgn="auto" hangingPunct="1">
              <a:spcAft>
                <a:spcPts val="0"/>
              </a:spcAft>
              <a:defRPr/>
            </a:pPr>
            <a:r>
              <a:rPr lang="en-US" sz="3900" b="1" dirty="0" smtClean="0">
                <a:solidFill>
                  <a:schemeClr val="tx2">
                    <a:satMod val="130000"/>
                  </a:schemeClr>
                </a:solidFill>
              </a:rPr>
              <a:t>Non-record:</a:t>
            </a:r>
            <a:endParaRPr lang="en-US" sz="3900" dirty="0" smtClean="0">
              <a:solidFill>
                <a:schemeClr val="tx2">
                  <a:satMod val="130000"/>
                </a:schemeClr>
              </a:solidFill>
            </a:endParaRPr>
          </a:p>
        </p:txBody>
      </p:sp>
      <p:sp>
        <p:nvSpPr>
          <p:cNvPr id="26627" name="Rectangle 3"/>
          <p:cNvSpPr>
            <a:spLocks noGrp="1" noChangeArrowheads="1"/>
          </p:cNvSpPr>
          <p:nvPr>
            <p:ph idx="1"/>
          </p:nvPr>
        </p:nvSpPr>
        <p:spPr>
          <a:xfrm>
            <a:off x="1508125" y="1600200"/>
            <a:ext cx="7313613" cy="4797425"/>
          </a:xfrm>
        </p:spPr>
        <p:txBody>
          <a:bodyPr/>
          <a:lstStyle/>
          <a:p>
            <a:pPr marL="0" indent="0" eaLnBrk="1" hangingPunct="1">
              <a:lnSpc>
                <a:spcPct val="110000"/>
              </a:lnSpc>
              <a:buClr>
                <a:schemeClr val="tx1"/>
              </a:buClr>
              <a:buFont typeface="Wingdings" pitchFamily="2" charset="2"/>
              <a:buNone/>
            </a:pPr>
            <a:r>
              <a:rPr lang="en-US" sz="2800" dirty="0" smtClean="0"/>
              <a:t>“Item that is not usually included within the scope of official records (e.g., convenience file, day file, reference material, and draft)”</a:t>
            </a:r>
          </a:p>
          <a:p>
            <a:pPr marL="0" indent="0" eaLnBrk="1" hangingPunct="1">
              <a:lnSpc>
                <a:spcPct val="110000"/>
              </a:lnSpc>
              <a:buClr>
                <a:schemeClr val="tx1"/>
              </a:buClr>
              <a:buNone/>
            </a:pPr>
            <a:r>
              <a:rPr lang="en-US" sz="1600" dirty="0" smtClean="0"/>
              <a:t>Source: “Establishing Alphabetic, Numeric, and Subject Filing Systems” (ANSI/ARMA 12-2005).</a:t>
            </a:r>
          </a:p>
        </p:txBody>
      </p:sp>
    </p:spTree>
  </p:cSld>
  <p:clrMapOvr>
    <a:masterClrMapping/>
  </p:clrMapOvr>
  <p:transition spd="med">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12310</TotalTime>
  <Words>1200</Words>
  <Application>Microsoft Office PowerPoint</Application>
  <PresentationFormat>On-screen Show (4:3)</PresentationFormat>
  <Paragraphs>217</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Solstice</vt:lpstr>
      <vt:lpstr>Records Retention and Disposition  Naugatuck Valley Community College</vt:lpstr>
      <vt:lpstr>Presenters</vt:lpstr>
      <vt:lpstr>Agenda</vt:lpstr>
      <vt:lpstr>Slide 4</vt:lpstr>
      <vt:lpstr>Statutory Responsibilities: Agency</vt:lpstr>
      <vt:lpstr>Statutory Responsibilities: Employee</vt:lpstr>
      <vt:lpstr>Public Record:</vt:lpstr>
      <vt:lpstr>Official Record Copy:</vt:lpstr>
      <vt:lpstr>Non-record:</vt:lpstr>
      <vt:lpstr>Records Management</vt:lpstr>
      <vt:lpstr>Life-Cycle of Records</vt:lpstr>
      <vt:lpstr>Records Analysis and Recordkeeping Requirements (cont.)</vt:lpstr>
      <vt:lpstr>Records Analysis and Recordkeeping Requirements</vt:lpstr>
      <vt:lpstr>Records Retention Schedule:</vt:lpstr>
      <vt:lpstr>Records Series:</vt:lpstr>
      <vt:lpstr>Slide 16</vt:lpstr>
      <vt:lpstr>Slide 17</vt:lpstr>
      <vt:lpstr>Slide 18</vt:lpstr>
      <vt:lpstr>Records Retention</vt:lpstr>
      <vt:lpstr>Slide 20</vt:lpstr>
      <vt:lpstr>Applied Retention Schedule Results</vt:lpstr>
      <vt:lpstr>Slide 22</vt:lpstr>
      <vt:lpstr>Slide 23</vt:lpstr>
      <vt:lpstr>Slide 24</vt:lpstr>
      <vt:lpstr>Slide 25</vt:lpstr>
      <vt:lpstr>Slide 26</vt:lpstr>
      <vt:lpstr>Records Disposition</vt:lpstr>
      <vt:lpstr>Records Disposition: Destruction Holds and Punitive Statutes</vt:lpstr>
      <vt:lpstr>Records Disposition: Education Records</vt:lpstr>
      <vt:lpstr>Proper Records Disposition</vt:lpstr>
      <vt:lpstr>Destruction of Records</vt:lpstr>
      <vt:lpstr>Slide 32</vt:lpstr>
      <vt:lpstr>Transfer of Records</vt:lpstr>
      <vt:lpstr>Managing Electronic Records</vt:lpstr>
      <vt:lpstr>Managing Electronic Records: Challenges and Issues</vt:lpstr>
      <vt:lpstr>Optical Imaging Technology (Scanning)</vt:lpstr>
      <vt:lpstr>Managing Email:  Policies</vt:lpstr>
      <vt:lpstr>Managing Email: Retention</vt:lpstr>
      <vt:lpstr>Managing E-mail: Individual Best Practices</vt:lpstr>
      <vt:lpstr>Removal of Personal Data</vt:lpstr>
      <vt:lpstr>Slide 41</vt:lpstr>
    </vt:vector>
  </TitlesOfParts>
  <Manager>Connecticut State Library</Manager>
  <Company>State of Connecticut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subject>Training</dc:subject>
  <dc:creator>Office of the Public Records Administrator</dc:creator>
  <cp:lastModifiedBy>01160390</cp:lastModifiedBy>
  <cp:revision>1907</cp:revision>
  <cp:lastPrinted>1601-01-01T00:00:00Z</cp:lastPrinted>
  <dcterms:created xsi:type="dcterms:W3CDTF">1601-01-01T00:00:00Z</dcterms:created>
  <dcterms:modified xsi:type="dcterms:W3CDTF">2012-04-27T17:09:18Z</dcterms:modified>
  <cp:category>Training and Presentations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